
<file path=[Content_Types].xml><?xml version="1.0" encoding="utf-8"?>
<Types xmlns="http://schemas.openxmlformats.org/package/2006/content-types">
  <Default Extension="jpeg" ContentType="image/jpeg"/>
  <Default Extension="png" ContentType="image/png"/>
  <Default Extension="fntdata" ContentType="application/x-fontdata"/>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Slides/notesSlide1.xml" ContentType="application/vnd.openxmlformats-officedocument.presentationml.notesSlide+xml"/>
  <Override PartName="/ppt/notesMasters/notesMaster1.xml" ContentType="application/vnd.openxmlformats-officedocument.presentationml.notesMaster+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slideLayouts/slideLayout1.xml" ContentType="application/vnd.openxmlformats-officedocument.presentationml.slideLayout+xml"/>
  <Override PartName="/ppt/theme/theme1.xml" ContentType="application/vnd.openxmlformats-officedocument.theme+xml"/>
</Types>
</file>

<file path=_rels/.rels><?xml version="1.0" encoding="UTF-8" standalone="yes"?>
<Relationships xmlns="http://schemas.openxmlformats.org/package/2006/relationships">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2"/>
  </p:sld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Lst>
  <p:sldSz cx="12192000" cy="6858000"/>
  <p:notesSz cx="6858000" cy="9144000"/>
  <p:embeddedFontLst>
    <p:embeddedFont>
      <p:font typeface="Source Han Serif SC Bold"/>
      <p:regular r:id="rId18"/>
    </p:embeddedFont>
    <p:embeddedFont>
      <p:font typeface="OPPOSans R"/>
      <p:regular r:id="rId19"/>
    </p:embeddedFont>
    <p:embeddedFont>
      <p:font typeface="Source Han Sans CN Bold Bold"/>
      <p:regular r:id="rId20"/>
    </p:embeddedFont>
    <p:embeddedFont>
      <p:font typeface="Source Han Sans CN Regular"/>
      <p:regular r:id="rId21"/>
    </p:embeddedFont>
    <p:embeddedFont>
      <p:font typeface="Source Han Sans CN Normal"/>
      <p:regular r:id="rId22"/>
    </p:embeddedFont>
    <p:embeddedFont>
      <p:font typeface="OPPOSans L"/>
      <p:regular r:id="rId23"/>
    </p:embeddedFont>
  </p:embeddedFontLst>
</p:presentation>
</file>

<file path=ppt/_rels/presentation.xml.rels><?xml version="1.0" encoding="UTF-8" standalone="yes"?>
<Relationships xmlns="http://schemas.openxmlformats.org/package/2006/relationships">
<Relationship Id="rId1" Type="http://schemas.openxmlformats.org/officeDocument/2006/relationships/theme" Target="theme/theme1.xml"/>
<Relationship Id="rId2" Type="http://schemas.openxmlformats.org/officeDocument/2006/relationships/slideMaster" Target="slideMasters/slideMaster1.xml"/>
<Relationship Id="rId3" Type="http://schemas.openxmlformats.org/officeDocument/2006/relationships/slide" Target="slides/slide1.xml"/>
<Relationship Id="rId4" Type="http://schemas.openxmlformats.org/officeDocument/2006/relationships/slide" Target="slides/slide2.xml"/>
<Relationship Id="rId5" Type="http://schemas.openxmlformats.org/officeDocument/2006/relationships/slide" Target="slides/slide3.xml"/>
<Relationship Id="rId6" Type="http://schemas.openxmlformats.org/officeDocument/2006/relationships/slide" Target="slides/slide4.xml"/>
<Relationship Id="rId7" Type="http://schemas.openxmlformats.org/officeDocument/2006/relationships/slide" Target="slides/slide5.xml"/>
<Relationship Id="rId8" Type="http://schemas.openxmlformats.org/officeDocument/2006/relationships/slide" Target="slides/slide6.xml"/>
<Relationship Id="rId9" Type="http://schemas.openxmlformats.org/officeDocument/2006/relationships/slide" Target="slides/slide7.xml"/>
<Relationship Id="rId10" Type="http://schemas.openxmlformats.org/officeDocument/2006/relationships/slide" Target="slides/slide8.xml"/>
<Relationship Id="rId11" Type="http://schemas.openxmlformats.org/officeDocument/2006/relationships/slide" Target="slides/slide9.xml"/>
<Relationship Id="rId12" Type="http://schemas.openxmlformats.org/officeDocument/2006/relationships/slide" Target="slides/slide10.xml"/>
<Relationship Id="rId13" Type="http://schemas.openxmlformats.org/officeDocument/2006/relationships/slide" Target="slides/slide11.xml"/>
<Relationship Id="rId14" Type="http://schemas.openxmlformats.org/officeDocument/2006/relationships/slide" Target="slides/slide12.xml"/>
<Relationship Id="rId15" Type="http://schemas.openxmlformats.org/officeDocument/2006/relationships/slide" Target="slides/slide13.xml"/>
<Relationship Id="rId16" Type="http://schemas.openxmlformats.org/officeDocument/2006/relationships/slide" Target="slides/slide14.xml"/>
<Relationship Id="rId17" Type="http://schemas.openxmlformats.org/officeDocument/2006/relationships/slide" Target="slides/slide15.xml"/>
<Relationship Id="rId18" Type="http://schemas.openxmlformats.org/officeDocument/2006/relationships/font" Target="fonts/font2.fntdata"/>
<Relationship Id="rId19" Type="http://schemas.openxmlformats.org/officeDocument/2006/relationships/font" Target="fonts/font6.fntdata"/>
<Relationship Id="rId20" Type="http://schemas.openxmlformats.org/officeDocument/2006/relationships/font" Target="fonts/font5.fntdata"/>
<Relationship Id="rId21" Type="http://schemas.openxmlformats.org/officeDocument/2006/relationships/font" Target="fonts/font4.fntdata"/>
<Relationship Id="rId22" Type="http://schemas.openxmlformats.org/officeDocument/2006/relationships/font" Target="fonts/font3.fntdata"/>
<Relationship Id="rId23" Type="http://schemas.openxmlformats.org/officeDocument/2006/relationships/font" Target="fonts/font1.fntdata"/>
</Relationships>
</file>

<file path=ppt/media/>
</file>

<file path=ppt/media/image1.jpeg>
</file>

<file path=ppt/media/image2.png>
</file>

<file path=ppt/media/image3.jpeg>
</file>

<file path=ppt/media/image4.jpeg>
</file>

<file path=ppt/media/image5.jpeg>
</file>

<file path=ppt/media/image6.jpe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p:spTree>
  </p:cSld>
  <p:clrMap bg1="lt1" tx1="dk1" bg2="lt2" tx2="dk2" accent1="accent1" accent2="accent2" accent3="accent3" accent4="accent4" accent5="accent5" accent6="accent6" hlink="hlink" folHlink="folHlink"/>
</p:notesMaster>
</file>

<file path=ppt/notesSlides/_rels/notesSlide1.xml.rels><?xml version="1.0" encoding="UTF-8" standalone="yes"?>
<Relationships xmlns="http://schemas.openxmlformats.org/package/2006/relationships">
<Relationship Id="rId1" Type="http://schemas.openxmlformats.org/officeDocument/2006/relationships/slide" Target="../slides/slide1.xml"/>
<Relationship Id="rId2" Type="http://schemas.openxmlformats.org/officeDocument/2006/relationships/notesMaster" Target="../notesMasters/notesMaster1.xml"/>
</Relationships>
</file>

<file path=ppt/notesSlides/_rels/notesSlide10.xml.rels><?xml version="1.0" encoding="UTF-8" standalone="yes"?>
<Relationships xmlns="http://schemas.openxmlformats.org/package/2006/relationships">
<Relationship Id="rId1" Type="http://schemas.openxmlformats.org/officeDocument/2006/relationships/slide" Target="../slides/slide10.xml"/>
<Relationship Id="rId2" Type="http://schemas.openxmlformats.org/officeDocument/2006/relationships/notesMaster" Target="../notesMasters/notesMaster1.xml"/>
</Relationships>
</file>

<file path=ppt/notesSlides/_rels/notesSlide11.xml.rels><?xml version="1.0" encoding="UTF-8" standalone="yes"?>
<Relationships xmlns="http://schemas.openxmlformats.org/package/2006/relationships">
<Relationship Id="rId1" Type="http://schemas.openxmlformats.org/officeDocument/2006/relationships/slide" Target="../slides/slide11.xml"/>
<Relationship Id="rId2" Type="http://schemas.openxmlformats.org/officeDocument/2006/relationships/notesMaster" Target="../notesMasters/notesMaster1.xml"/>
</Relationships>
</file>

<file path=ppt/notesSlides/_rels/notesSlide12.xml.rels><?xml version="1.0" encoding="UTF-8" standalone="yes"?>
<Relationships xmlns="http://schemas.openxmlformats.org/package/2006/relationships">
<Relationship Id="rId1" Type="http://schemas.openxmlformats.org/officeDocument/2006/relationships/slide" Target="../slides/slide12.xml"/>
<Relationship Id="rId2" Type="http://schemas.openxmlformats.org/officeDocument/2006/relationships/notesMaster" Target="../notesMasters/notesMaster1.xml"/>
</Relationships>
</file>

<file path=ppt/notesSlides/_rels/notesSlide13.xml.rels><?xml version="1.0" encoding="UTF-8" standalone="yes"?>
<Relationships xmlns="http://schemas.openxmlformats.org/package/2006/relationships">
<Relationship Id="rId1" Type="http://schemas.openxmlformats.org/officeDocument/2006/relationships/slide" Target="../slides/slide13.xml"/>
<Relationship Id="rId2" Type="http://schemas.openxmlformats.org/officeDocument/2006/relationships/notesMaster" Target="../notesMasters/notesMaster1.xml"/>
</Relationships>
</file>

<file path=ppt/notesSlides/_rels/notesSlide14.xml.rels><?xml version="1.0" encoding="UTF-8" standalone="yes"?>
<Relationships xmlns="http://schemas.openxmlformats.org/package/2006/relationships">
<Relationship Id="rId1" Type="http://schemas.openxmlformats.org/officeDocument/2006/relationships/slide" Target="../slides/slide14.xml"/>
<Relationship Id="rId2" Type="http://schemas.openxmlformats.org/officeDocument/2006/relationships/notesMaster" Target="../notesMasters/notesMaster1.xml"/>
</Relationships>
</file>

<file path=ppt/notesSlides/_rels/notesSlide15.xml.rels><?xml version="1.0" encoding="UTF-8" standalone="yes"?>
<Relationships xmlns="http://schemas.openxmlformats.org/package/2006/relationships">
<Relationship Id="rId1" Type="http://schemas.openxmlformats.org/officeDocument/2006/relationships/slide" Target="../slides/slide15.xml"/>
<Relationship Id="rId2"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
<Relationship Id="rId1" Type="http://schemas.openxmlformats.org/officeDocument/2006/relationships/slide" Target="../slides/slide2.xml"/>
<Relationship Id="rId2"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
<Relationship Id="rId1" Type="http://schemas.openxmlformats.org/officeDocument/2006/relationships/slide" Target="../slides/slide3.xml"/>
<Relationship Id="rId2"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
<Relationship Id="rId1" Type="http://schemas.openxmlformats.org/officeDocument/2006/relationships/slide" Target="../slides/slide4.xml"/>
<Relationship Id="rId2"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
<Relationship Id="rId1" Type="http://schemas.openxmlformats.org/officeDocument/2006/relationships/slide" Target="../slides/slide5.xml"/>
<Relationship Id="rId2"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
<Relationship Id="rId1" Type="http://schemas.openxmlformats.org/officeDocument/2006/relationships/slide" Target="../slides/slide6.xml"/>
<Relationship Id="rId2"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
<Relationship Id="rId1" Type="http://schemas.openxmlformats.org/officeDocument/2006/relationships/slide" Target="../slides/slide7.xml"/>
<Relationship Id="rId2"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
<Relationship Id="rId1" Type="http://schemas.openxmlformats.org/officeDocument/2006/relationships/slide" Target="../slides/slide8.xml"/>
<Relationship Id="rId2" Type="http://schemas.openxmlformats.org/officeDocument/2006/relationships/notesMaster" Target="../notesMasters/notesMaster1.xml"/>
</Relationships>
</file>

<file path=ppt/notesSlides/_rels/notesSlide9.xml.rels><?xml version="1.0" encoding="UTF-8" standalone="yes"?>
<Relationships xmlns="http://schemas.openxmlformats.org/package/2006/relationships">
<Relationship Id="rId1" Type="http://schemas.openxmlformats.org/officeDocument/2006/relationships/slide" Target="../slides/slide9.xml"/>
<Relationship Id="rId2"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备注占位符 2"/>
          <p:cNvSpPr>
            <a:spLocks noGrp="1"/>
          </p:cNvSpPr>
          <p:nvPr>
            <p:ph type="body" idx="1"/>
          </p:nvPr>
        </p:nvSpPr>
        <p:spPr/>
        <p:txBody>
          <a:bodyPr/>
          <a:lstStyle/>
          <a:p>
            <a:r>
              <a:rPr kumimoji="1" lang="zh-CN" altLang="en-US" dirty="0"/>
              <a:t>202X 汇报人时间科技创新驱动新质生产力发展AiPPT20XX.XX</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备注占位符 2"/>
          <p:cNvSpPr>
            <a:spLocks noGrp="1"/>
          </p:cNvSpPr>
          <p:nvPr>
            <p:ph type="body" idx="1"/>
          </p:nvPr>
        </p:nvSpPr>
        <p:spPr/>
        <p:txBody>
          <a:bodyPr/>
          <a:lstStyle/>
          <a:p>
            <a:r>
              <a:rPr kumimoji="1" lang="zh-CN" altLang="en-US" dirty="0"/>
              <a:t>0201经济增长的新动力发展新质生产力能推动产业升级，创造新的经济增长点，为经济增长注入强大动力。它还能促进社会进步，优化教育、医疗等公共服务，让我们的生活更加智能化、高效化。发展新质生产力的机遇社会进步的新契机新质生产力的发展带来了诸多社会进步的契机，如提升公共服务水※、改善生活质量等。它让科技更好地服务于社会，使人们享受到更多科技进步带来的福利。</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备注占位符 2"/>
          <p:cNvSpPr>
            <a:spLocks noGrp="1"/>
          </p:cNvSpPr>
          <p:nvPr>
            <p:ph type="body" idx="1"/>
          </p:nvPr>
        </p:nvSpPr>
        <p:spPr/>
        <p:txBody>
          <a:bodyPr/>
          <a:lstStyle/>
          <a:p>
            <a:r>
              <a:rPr kumimoji="1" lang="zh-CN" altLang="en-US" dirty="0"/>
              <a:t>发展中的挑战发展新质生产力也面临一些挑战，如数据安全方面数据泄露风险加大，算法偏见可能导致不公※决策，就业冲击使部分传统岗位被替代，科技伦理也可能引发争议。面临的挑战与应对发展与治理并重国家出台管理办法划定人工智能发展底线，北京建设AI治理试验区探索新模式，企业成立科技伦理委员会加强自律。在发展中规范，在规范中发展，确保新质生产力健康前行。</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备注占位符 2"/>
          <p:cNvSpPr>
            <a:spLocks noGrp="1"/>
          </p:cNvSpPr>
          <p:nvPr>
            <p:ph type="body" idx="1"/>
          </p:nvPr>
        </p:nvSpPr>
        <p:spPr/>
        <p:txBody>
          <a:bodyPr/>
          <a:lstStyle/>
          <a:p>
            <a:r>
              <a:rPr kumimoji="1" lang="zh-CN" altLang="en-US" dirty="0"/>
              <a:t>04党员担当：引领新质生产力征程</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备注占位符 2"/>
          <p:cNvSpPr>
            <a:spLocks noGrp="1"/>
          </p:cNvSpPr>
          <p:nvPr>
            <p:ph type="body" idx="1"/>
          </p:nvPr>
        </p:nvSpPr>
        <p:spPr/>
        <p:txBody>
          <a:bodyPr/>
          <a:lstStyle/>
          <a:p>
            <a:r>
              <a:rPr kumimoji="1" lang="zh-CN" altLang="en-US" dirty="0"/>
              <a:t>12海淀区通过“党建入章”“党建引领”等措施，将党组织的组织优势转化为创新优势。在科技企业设立党员先锋岗和党员技术攻关小组，让党旗在科研一线高高飘扬。党组织的战斗堡垒作用党建引领科技创新党员在科研工作中发挥先锋模范作用，带领团队攻克技术难题。他们将自身的专业知识和技能与党组织的引领相结合，为科技创新贡献力量。党员的先锋模范作用</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备注占位符 2"/>
          <p:cNvSpPr>
            <a:spLocks noGrp="1"/>
          </p:cNvSpPr>
          <p:nvPr>
            <p:ph type="body" idx="1"/>
          </p:nvPr>
        </p:nvSpPr>
        <p:spPr/>
        <p:txBody>
          <a:bodyPr/>
          <a:lstStyle/>
          <a:p>
            <a:r>
              <a:rPr kumimoji="1" lang="zh-CN" altLang="en-US" dirty="0"/>
              <a:t>党员的使命担当作为党员，要争当学※者，克服本领恐慌，紧跟时代步伐学※前沿知识；争当实干家，勇于攻坚克难，立足岗位积极创新；争当排头兵，践行先锋模范，带动身边人共同奋斗。党员的使命与行动为实现目标而努力让我们全体党员在发展新质生产力的伟大征程中，挺膺担当，奋勇争先。为海淀区建设世界领先的科技园区，为以中国式现代化全面推进中华民族伟大复兴贡献自己的力量！</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备注占位符 2"/>
          <p:cNvSpPr>
            <a:spLocks noGrp="1"/>
          </p:cNvSpPr>
          <p:nvPr>
            <p:ph type="body" idx="1"/>
          </p:nvPr>
        </p:nvSpPr>
        <p:spPr/>
        <p:txBody>
          <a:bodyPr/>
          <a:lstStyle/>
          <a:p>
            <a:r>
              <a:rPr kumimoji="1" lang="zh-CN" altLang="en-US" dirty="0"/>
              <a:t>202X 汇报人时间谢谢大家AiPPT20XX.XX</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备注占位符 2"/>
          <p:cNvSpPr>
            <a:spLocks noGrp="1"/>
          </p:cNvSpPr>
          <p:nvPr>
            <p:ph type="body" idx="1"/>
          </p:nvPr>
        </p:nvSpPr>
        <p:spPr/>
        <p:txBody>
          <a:bodyPr/>
          <a:lstStyle/>
          <a:p>
            <a:r>
              <a:rPr kumimoji="1" lang="zh-CN" altLang="en-US" dirty="0"/>
              <a:t>CONTENTS01020304目录开篇立论：解锁新质生产力密码海淀实践：科技赋能美好生活辩证思考：机遇与挑战并存党员担当：引领新质生产力征程</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备注占位符 2"/>
          <p:cNvSpPr>
            <a:spLocks noGrp="1"/>
          </p:cNvSpPr>
          <p:nvPr>
            <p:ph type="body" idx="1"/>
          </p:nvPr>
        </p:nvSpPr>
        <p:spPr/>
        <p:txBody>
          <a:bodyPr/>
          <a:lstStyle/>
          <a:p>
            <a:r>
              <a:rPr kumimoji="1" lang="zh-CN" altLang="en-US" dirty="0"/>
              <a:t>01开篇立论：解锁新质生产力密码</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备注占位符 2"/>
          <p:cNvSpPr>
            <a:spLocks noGrp="1"/>
          </p:cNvSpPr>
          <p:nvPr>
            <p:ph type="body" idx="1"/>
          </p:nvPr>
        </p:nvSpPr>
        <p:spPr/>
        <p:txBody>
          <a:bodyPr/>
          <a:lstStyle/>
          <a:p>
            <a:r>
              <a:rPr kumimoji="1" lang="zh-CN" altLang="en-US" dirty="0"/>
              <a:t>新质生产力的核心要义新质生产力是※※※※※※提出的重要概念，是※※※※※※※的重大成果。它以高科技为核心特征，由革命性技术突破催生；以高效能为价值追求，提升全要素生产率；以高质量为发展目标，服务人民美好生活。新质生产力的时代内涵科技创新的核心地位科技创新是发展新质生产力的核心引擎，像人工智能（AI）这样的技术就是典型体现。AI在各领域广泛应用，深刻改变着我们的生产与生活方式，推动着新质生产力不断向前发展。</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备注占位符 2"/>
          <p:cNvSpPr>
            <a:spLocks noGrp="1"/>
          </p:cNvSpPr>
          <p:nvPr>
            <p:ph type="body" idx="1"/>
          </p:nvPr>
        </p:nvSpPr>
        <p:spPr/>
        <p:txBody>
          <a:bodyPr/>
          <a:lstStyle/>
          <a:p>
            <a:r>
              <a:rPr kumimoji="1" lang="zh-CN" altLang="en-US" dirty="0"/>
              <a:t>※※的※※※和二十届※※※※强调“高质量发展”“因地制宜”发展新质生产力，到北京※※十三届六次全会以“科技创新”引领建设国际科创中心，再到海淀区委十三届八次全会要建设世界领先科技园区，层层推进，目标明确。国家到地方的政策传导海淀区的战略定位海淀区凭借自身丰富的科技资源优势，积极响应上级号召，勇担发展新质生产力的使命，努力在新质生产力发展方面走在前列，为全国做出示范。海淀区的使命担当</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备注占位符 2"/>
          <p:cNvSpPr>
            <a:spLocks noGrp="1"/>
          </p:cNvSpPr>
          <p:nvPr>
            <p:ph type="body" idx="1"/>
          </p:nvPr>
        </p:nvSpPr>
        <p:spPr/>
        <p:txBody>
          <a:bodyPr/>
          <a:lstStyle/>
          <a:p>
            <a:r>
              <a:rPr kumimoji="1" lang="zh-CN" altLang="en-US" dirty="0"/>
              <a:t>02海淀实践：科技赋能美好生活</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备注占位符 2"/>
          <p:cNvSpPr>
            <a:spLocks noGrp="1"/>
          </p:cNvSpPr>
          <p:nvPr>
            <p:ph type="body" idx="1"/>
          </p:nvPr>
        </p:nvSpPr>
        <p:spPr/>
        <p:txBody>
          <a:bodyPr/>
          <a:lstStyle/>
          <a:p>
            <a:r>
              <a:rPr kumimoji="1" lang="zh-CN" altLang="en-US" dirty="0"/>
              <a:t>“海淀城市大脑”整合全区数据资源，通过智能分析与决策实现城市精细化管理。比如在交通管理上实时监测路况、优化信号缓解拥堵，体现了科技在城市治理中的强大作用。海淀城市大脑的智慧调度AI赋能城市治理“消防大脑”通过智能调度，将消防车※均到场时间从15分钟缩短到9.6分钟。这一显著成效不仅展示了AI技术的强大，更体现了“人民至上、生命至上”的执政理念。消防大脑的高效救援</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备注占位符 2"/>
          <p:cNvSpPr>
            <a:spLocks noGrp="1"/>
          </p:cNvSpPr>
          <p:nvPr>
            <p:ph type="body" idx="1"/>
          </p:nvPr>
        </p:nvSpPr>
        <p:spPr/>
        <p:txBody>
          <a:bodyPr/>
          <a:lstStyle/>
          <a:p>
            <a:r>
              <a:rPr kumimoji="1" lang="zh-CN" altLang="en-US" dirty="0"/>
              <a:t>百度Apollo无人车在海淀街头穿梭，展示未来出行新方式；清华大学“太极”AI芯片取得关键技术突破。这些成果为未来产业发展提供了强大的技术支撑。未来产业的技术策源AI赋能产业焕新传统产业的转型升级AI赋能农业、医疗、文化等传统产业，如AI兽医助手提高农业生产效率，云知声AI病历提升医疗服务水※，AI +艺术游戏为文化产业带来新活力。</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备注占位符 2"/>
          <p:cNvSpPr>
            <a:spLocks noGrp="1"/>
          </p:cNvSpPr>
          <p:nvPr>
            <p:ph type="body" idx="1"/>
          </p:nvPr>
        </p:nvSpPr>
        <p:spPr/>
        <p:txBody>
          <a:bodyPr/>
          <a:lstStyle/>
          <a:p>
            <a:r>
              <a:rPr kumimoji="1" lang="zh-CN" altLang="en-US" dirty="0"/>
              <a:t>03辩证思考：机遇与挑战并存</a:t>
            </a:r>
          </a:p>
        </p:txBody>
      </p:sp>
    </p:spTree>
  </p:cSld>
  <p:clrMapOvr>
    <a:masterClrMapping/>
  </p:clrMapOvr>
</p:notes>
</file>

<file path=ppt/slideLayouts/_rels/slideLayout1.xml.rels><?xml version="1.0" encoding="UTF-8" standalone="yes"?>
<Relationships xmlns="http://schemas.openxmlformats.org/package/2006/relationships">
<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p:cSld>
    <p:spTree>
      <p:nvGrpSpPr>
        <p:cNvPr id="1" name=""/>
        <p:cNvGrpSpPr/>
        <p:nvPr/>
      </p:nvGrpSpPr>
      <p:grpSpPr/>
    </p:spTree>
  </p:cSld>
  <p:clrMapOvr>
    <a:masterClrMapping/>
  </p:clrMapOvr>
</p:sldLayout>
</file>

<file path=ppt/slideMasters/_rels/slideMaster1.xml.rels><?xml version="1.0" encoding="UTF-8" standalone="yes"?>
<Relationships xmlns="http://schemas.openxmlformats.org/package/2006/relationships">
<Relationship Id="rId1" Type="http://schemas.openxmlformats.org/officeDocument/2006/relationships/theme" Target="../theme/theme1.xml"/>
<Relationship Id="rId2" Type="http://schemas.openxmlformats.org/officeDocument/2006/relationships/slideLayout" Target="../slideLayouts/slideLayout1.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p:spTree>
  </p:cSld>
  <p:clrMap bg1="lt1" tx1="dk1" bg2="lt2" tx2="dk2" accent1="accent1" accent2="accent2" accent3="accent3" accent4="accent4" accent5="accent5" accent6="accent6" hlink="hlink" folHlink="folHlink"/>
  <p:sldLayoutIdLst>
    <p:sldLayoutId id="2147483649" r:id="rId2"/>
  </p:sldLayoutIdLst>
</p:sldMaster>
</file>

<file path=ppt/slides/_rels/slide1.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notesSlide" Target="../notesSlides/notesSlide1.xml"/>
<Relationship Id="rId3" Type="http://schemas.openxmlformats.org/officeDocument/2006/relationships/image" Target="../media/image1.jpeg"/>
<Relationship Id="rId4" Type="http://schemas.openxmlformats.org/officeDocument/2006/relationships/image" Target="../media/image2.png"/>
</Relationships>
</file>

<file path=ppt/slides/_rels/slide10.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notesSlide" Target="../notesSlides/notesSlide10.xml"/>
</Relationships>
</file>

<file path=ppt/slides/_rels/slide11.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notesSlide" Target="../notesSlides/notesSlide11.xml"/>
</Relationships>
</file>

<file path=ppt/slides/_rels/slide12.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notesSlide" Target="../notesSlides/notesSlide12.xml"/>
<Relationship Id="rId3" Type="http://schemas.openxmlformats.org/officeDocument/2006/relationships/image" Target="../media/image1.jpeg"/>
<Relationship Id="rId4" Type="http://schemas.openxmlformats.org/officeDocument/2006/relationships/image" Target="../media/image2.png"/>
</Relationships>
</file>

<file path=ppt/slides/_rels/slide13.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notesSlide" Target="../notesSlides/notesSlide13.xml"/>
</Relationships>
</file>

<file path=ppt/slides/_rels/slide14.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notesSlide" Target="../notesSlides/notesSlide14.xml"/>
<Relationship Id="rId3" Type="http://schemas.openxmlformats.org/officeDocument/2006/relationships/image" Target="../media/image5.jpeg"/>
<Relationship Id="rId4" Type="http://schemas.openxmlformats.org/officeDocument/2006/relationships/image" Target="../media/image6.jpeg"/>
</Relationships>
</file>

<file path=ppt/slides/_rels/slide15.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notesSlide" Target="../notesSlides/notesSlide15.xml"/>
<Relationship Id="rId3" Type="http://schemas.openxmlformats.org/officeDocument/2006/relationships/image" Target="../media/image1.jpeg"/>
<Relationship Id="rId4" Type="http://schemas.openxmlformats.org/officeDocument/2006/relationships/image" Target="../media/image2.png"/>
</Relationships>
</file>

<file path=ppt/slides/_rels/slide2.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notesSlide" Target="../notesSlides/notesSlide2.xml"/>
</Relationships>
</file>

<file path=ppt/slides/_rels/slide3.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notesSlide" Target="../notesSlides/notesSlide3.xml"/>
<Relationship Id="rId3" Type="http://schemas.openxmlformats.org/officeDocument/2006/relationships/image" Target="../media/image1.jpeg"/>
<Relationship Id="rId4" Type="http://schemas.openxmlformats.org/officeDocument/2006/relationships/image" Target="../media/image2.png"/>
</Relationships>
</file>

<file path=ppt/slides/_rels/slide4.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notesSlide" Target="../notesSlides/notesSlide4.xml"/>
<Relationship Id="rId3" Type="http://schemas.openxmlformats.org/officeDocument/2006/relationships/image" Target="../media/image3.jpeg"/>
</Relationships>
</file>

<file path=ppt/slides/_rels/slide5.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notesSlide" Target="../notesSlides/notesSlide5.xml"/>
</Relationships>
</file>

<file path=ppt/slides/_rels/slide6.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notesSlide" Target="../notesSlides/notesSlide6.xml"/>
<Relationship Id="rId3" Type="http://schemas.openxmlformats.org/officeDocument/2006/relationships/image" Target="../media/image1.jpeg"/>
<Relationship Id="rId4" Type="http://schemas.openxmlformats.org/officeDocument/2006/relationships/image" Target="../media/image2.png"/>
</Relationships>
</file>

<file path=ppt/slides/_rels/slide7.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notesSlide" Target="../notesSlides/notesSlide7.xml"/>
<Relationship Id="rId3" Type="http://schemas.openxmlformats.org/officeDocument/2006/relationships/image" Target="../media/image4.jpeg"/>
</Relationships>
</file>

<file path=ppt/slides/_rels/slide8.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notesSlide" Target="../notesSlides/notesSlide8.xml"/>
</Relationships>
</file>

<file path=ppt/slides/_rels/slide9.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notesSlide" Target="../notesSlides/notesSlide9.xml"/>
<Relationship Id="rId3" Type="http://schemas.openxmlformats.org/officeDocument/2006/relationships/image" Target="../media/image1.jpeg"/>
<Relationship Id="rId4" Type="http://schemas.openxmlformats.org/officeDocument/2006/relationships/image" Target="../media/image2.png"/>
</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
          <p:cNvPicPr>
            <a:picLocks noChangeAspect="1"/>
          </p:cNvPicPr>
          <p:nvPr/>
        </p:nvPicPr>
        <p:blipFill>
          <a:blip r:embed="rId3">
            <a:alphaModFix amt="100000"/>
          </a:blip>
          <a:srcRect l="18215" t="29572" r="15805" b="4448"/>
          <a:stretch>
            <a:fillRect/>
          </a:stretch>
        </p:blipFill>
        <p:spPr>
          <a:xfrm rot="0" flipH="0" flipV="0">
            <a:off x="0" y="0"/>
            <a:ext cx="12192000" cy="6858000"/>
          </a:xfrm>
          <a:custGeom>
            <a:avLst/>
            <a:gdLst/>
            <a:rect l="l" t="t" r="r" b="b"/>
            <a:pathLst>
              <a:path w="12192000" h="6858000">
                <a:moveTo>
                  <a:pt x="0" y="0"/>
                </a:moveTo>
                <a:lnTo>
                  <a:pt x="12192000" y="0"/>
                </a:lnTo>
                <a:lnTo>
                  <a:pt x="12192000" y="6858000"/>
                </a:lnTo>
                <a:lnTo>
                  <a:pt x="0" y="6858000"/>
                </a:lnTo>
                <a:close/>
              </a:path>
            </a:pathLst>
          </a:custGeom>
          <a:noFill/>
          <a:ln>
            <a:noFill/>
          </a:ln>
        </p:spPr>
      </p:pic>
      <p:sp>
        <p:nvSpPr>
          <p:cNvPr id="3" name="标题 1"/>
          <p:cNvSpPr txBox="1"/>
          <p:nvPr/>
        </p:nvSpPr>
        <p:spPr>
          <a:xfrm rot="0" flipH="0" flipV="0">
            <a:off x="1364651" y="1509626"/>
            <a:ext cx="9462695" cy="2434759"/>
          </a:xfrm>
          <a:prstGeom prst="rect">
            <a:avLst/>
          </a:prstGeom>
          <a:noFill/>
          <a:ln>
            <a:noFill/>
          </a:ln>
        </p:spPr>
        <p:txBody>
          <a:bodyPr vert="horz" wrap="square" lIns="91440" tIns="45720" rIns="91440" bIns="45720" rtlCol="0" anchor="t"/>
          <a:lstStyle/>
          <a:p>
            <a:pPr algn="ctr">
              <a:lnSpc>
                <a:spcPct val="130000"/>
              </a:lnSpc>
            </a:pPr>
            <a:r>
              <a:rPr kumimoji="1" lang="en-US" altLang="zh-CN" sz="5900">
                <a:ln w="12700">
                  <a:noFill/>
                </a:ln>
                <a:solidFill>
                  <a:srgbClr val="FF4040">
                    <a:alpha val="100000"/>
                  </a:srgbClr>
                </a:solidFill>
                <a:latin typeface="Source Han Serif SC Bold"/>
                <a:ea typeface="Source Han Serif SC Bold"/>
                <a:cs typeface="Source Han Serif SC Bold"/>
              </a:rPr>
              <a:t>科技创新驱动新质生产力发展</a:t>
            </a:r>
            <a:endParaRPr kumimoji="1" lang="zh-CN" altLang="en-US"/>
          </a:p>
        </p:txBody>
      </p:sp>
      <p:sp>
        <p:nvSpPr>
          <p:cNvPr id="4" name="标题 1"/>
          <p:cNvSpPr txBox="1"/>
          <p:nvPr/>
        </p:nvSpPr>
        <p:spPr>
          <a:xfrm rot="0" flipH="0" flipV="0">
            <a:off x="2614322" y="315927"/>
            <a:ext cx="6963356" cy="2215991"/>
          </a:xfrm>
          <a:prstGeom prst="rect">
            <a:avLst/>
          </a:prstGeom>
          <a:noFill/>
          <a:ln cap="sq">
            <a:noFill/>
          </a:ln>
        </p:spPr>
        <p:txBody>
          <a:bodyPr vert="horz" wrap="square" lIns="91440" tIns="45720" rIns="91440" bIns="45720" rtlCol="0" anchor="t"/>
          <a:lstStyle/>
          <a:p>
            <a:pPr algn="ctr">
              <a:lnSpc>
                <a:spcPct val="110000"/>
              </a:lnSpc>
            </a:pPr>
            <a:r>
              <a:rPr kumimoji="1" lang="en-US" altLang="zh-CN" sz="13800">
                <a:ln w="12700">
                  <a:solidFill>
                    <a:srgbClr val="000000">
                      <a:alpha val="100000"/>
                    </a:srgbClr>
                  </a:solidFill>
                </a:ln>
                <a:noFill/>
                <a:latin typeface="Source Han Serif SC Bold"/>
                <a:ea typeface="Source Han Serif SC Bold"/>
                <a:cs typeface="Source Han Serif SC Bold"/>
              </a:rPr>
              <a:t>202X </a:t>
            </a:r>
            <a:endParaRPr kumimoji="1" lang="zh-CN" altLang="en-US"/>
          </a:p>
        </p:txBody>
      </p:sp>
      <p:sp>
        <p:nvSpPr>
          <p:cNvPr id="5" name="标题 1"/>
          <p:cNvSpPr txBox="1"/>
          <p:nvPr/>
        </p:nvSpPr>
        <p:spPr>
          <a:xfrm rot="0" flipH="0" flipV="0">
            <a:off x="3362736" y="3687088"/>
            <a:ext cx="2184935" cy="587141"/>
          </a:xfrm>
          <a:prstGeom prst="rect">
            <a:avLst/>
          </a:prstGeom>
          <a:solidFill>
            <a:schemeClr val="bg1"/>
          </a:solidFill>
          <a:ln w="12700" cap="sq">
            <a:solidFill>
              <a:schemeClr val="accent3">
                <a:alpha val="100000"/>
              </a:schemeClr>
            </a:solid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0" flipH="0" flipV="0">
            <a:off x="2804471" y="3687087"/>
            <a:ext cx="1222409" cy="587141"/>
          </a:xfrm>
          <a:prstGeom prst="snip2DiagRect">
            <a:avLst>
              <a:gd name="adj1" fmla="val 0"/>
              <a:gd name="adj2" fmla="val 20371"/>
            </a:avLst>
          </a:prstGeom>
          <a:solidFill>
            <a:schemeClr val="accent2">
              <a:lumMod val="60000"/>
              <a:lumOff val="40000"/>
            </a:schemeClr>
          </a:solidFill>
          <a:ln w="12700" cap="sq">
            <a:solidFill>
              <a:schemeClr val="accent4"/>
            </a:solid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rot="0" flipH="0" flipV="0">
            <a:off x="2919974" y="3795991"/>
            <a:ext cx="991403" cy="369332"/>
          </a:xfrm>
          <a:prstGeom prst="rect">
            <a:avLst/>
          </a:prstGeom>
          <a:noFill/>
          <a:ln>
            <a:noFill/>
          </a:ln>
        </p:spPr>
        <p:txBody>
          <a:bodyPr vert="horz" wrap="square" lIns="91440" tIns="45720" rIns="91440" bIns="45720" rtlCol="0" anchor="t"/>
          <a:lstStyle/>
          <a:p>
            <a:pPr algn="ctr">
              <a:lnSpc>
                <a:spcPct val="110000"/>
              </a:lnSpc>
            </a:pPr>
            <a:r>
              <a:rPr kumimoji="1" lang="en-US" altLang="zh-CN" sz="1800">
                <a:ln w="12700">
                  <a:noFill/>
                </a:ln>
                <a:solidFill>
                  <a:srgbClr val="FFC000">
                    <a:alpha val="100000"/>
                  </a:srgbClr>
                </a:solidFill>
                <a:latin typeface="Source Han Serif SC Bold"/>
                <a:ea typeface="Source Han Serif SC Bold"/>
                <a:cs typeface="Source Han Serif SC Bold"/>
              </a:rPr>
              <a:t>汇报人</a:t>
            </a:r>
            <a:endParaRPr kumimoji="1" lang="zh-CN" altLang="en-US"/>
          </a:p>
        </p:txBody>
      </p:sp>
      <p:sp>
        <p:nvSpPr>
          <p:cNvPr id="8" name="标题 1"/>
          <p:cNvSpPr txBox="1"/>
          <p:nvPr/>
        </p:nvSpPr>
        <p:spPr>
          <a:xfrm rot="0" flipH="0" flipV="0">
            <a:off x="4274730" y="3795991"/>
            <a:ext cx="1025090" cy="369332"/>
          </a:xfrm>
          <a:prstGeom prst="rect">
            <a:avLst/>
          </a:prstGeom>
          <a:noFill/>
          <a:ln>
            <a:noFill/>
          </a:ln>
        </p:spPr>
        <p:txBody>
          <a:bodyPr vert="horz" wrap="square" lIns="91440" tIns="45720" rIns="91440" bIns="45720" rtlCol="0" anchor="t"/>
          <a:lstStyle/>
          <a:p>
            <a:pPr algn="l">
              <a:lnSpc>
                <a:spcPct val="110000"/>
              </a:lnSpc>
            </a:pPr>
            <a:r>
              <a:rPr kumimoji="1" lang="en-US" altLang="zh-CN" sz="1800">
                <a:ln w="12700">
                  <a:noFill/>
                </a:ln>
                <a:solidFill>
                  <a:srgbClr val="FF4040">
                    <a:alpha val="100000"/>
                  </a:srgbClr>
                </a:solidFill>
                <a:latin typeface="Source Han Serif SC Bold"/>
                <a:ea typeface="Source Han Serif SC Bold"/>
                <a:cs typeface="Source Han Serif SC Bold"/>
              </a:rPr>
              <a:t>AiPPT</a:t>
            </a:r>
            <a:endParaRPr kumimoji="1" lang="zh-CN" altLang="en-US"/>
          </a:p>
        </p:txBody>
      </p:sp>
      <p:sp>
        <p:nvSpPr>
          <p:cNvPr id="9" name="标题 1"/>
          <p:cNvSpPr txBox="1"/>
          <p:nvPr/>
        </p:nvSpPr>
        <p:spPr>
          <a:xfrm rot="0" flipH="0" flipV="0">
            <a:off x="6548698" y="3678327"/>
            <a:ext cx="2184935" cy="587141"/>
          </a:xfrm>
          <a:prstGeom prst="rect">
            <a:avLst/>
          </a:prstGeom>
          <a:solidFill>
            <a:schemeClr val="bg1"/>
          </a:solidFill>
          <a:ln w="12700" cap="sq">
            <a:solidFill>
              <a:schemeClr val="accent3">
                <a:alpha val="100000"/>
              </a:schemeClr>
            </a:solid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0" flipH="0" flipV="0">
            <a:off x="5990433" y="3678326"/>
            <a:ext cx="1222409" cy="587141"/>
          </a:xfrm>
          <a:prstGeom prst="snip2DiagRect">
            <a:avLst>
              <a:gd name="adj1" fmla="val 0"/>
              <a:gd name="adj2" fmla="val 20371"/>
            </a:avLst>
          </a:prstGeom>
          <a:solidFill>
            <a:schemeClr val="accent2">
              <a:lumMod val="60000"/>
              <a:lumOff val="40000"/>
            </a:schemeClr>
          </a:solidFill>
          <a:ln w="12700" cap="sq">
            <a:solidFill>
              <a:schemeClr val="accent4"/>
            </a:solidFill>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rot="0" flipH="0" flipV="0">
            <a:off x="6178126" y="3787230"/>
            <a:ext cx="847023" cy="369332"/>
          </a:xfrm>
          <a:prstGeom prst="rect">
            <a:avLst/>
          </a:prstGeom>
          <a:noFill/>
          <a:ln>
            <a:noFill/>
          </a:ln>
        </p:spPr>
        <p:txBody>
          <a:bodyPr vert="horz" wrap="square" lIns="91440" tIns="45720" rIns="91440" bIns="45720" rtlCol="0" anchor="t"/>
          <a:lstStyle/>
          <a:p>
            <a:pPr algn="ctr">
              <a:lnSpc>
                <a:spcPct val="110000"/>
              </a:lnSpc>
            </a:pPr>
            <a:r>
              <a:rPr kumimoji="1" lang="en-US" altLang="zh-CN" sz="1800">
                <a:ln w="12700">
                  <a:noFill/>
                </a:ln>
                <a:solidFill>
                  <a:srgbClr val="FFC000">
                    <a:alpha val="100000"/>
                  </a:srgbClr>
                </a:solidFill>
                <a:latin typeface="Source Han Serif SC Bold"/>
                <a:ea typeface="Source Han Serif SC Bold"/>
                <a:cs typeface="Source Han Serif SC Bold"/>
              </a:rPr>
              <a:t>时间</a:t>
            </a:r>
            <a:endParaRPr kumimoji="1" lang="zh-CN" altLang="en-US"/>
          </a:p>
        </p:txBody>
      </p:sp>
      <p:sp>
        <p:nvSpPr>
          <p:cNvPr id="12" name="标题 1"/>
          <p:cNvSpPr txBox="1"/>
          <p:nvPr/>
        </p:nvSpPr>
        <p:spPr>
          <a:xfrm rot="0" flipH="0" flipV="0">
            <a:off x="7362033" y="3787231"/>
            <a:ext cx="1222409" cy="369331"/>
          </a:xfrm>
          <a:prstGeom prst="rect">
            <a:avLst/>
          </a:prstGeom>
          <a:noFill/>
          <a:ln>
            <a:noFill/>
          </a:ln>
        </p:spPr>
        <p:txBody>
          <a:bodyPr vert="horz" wrap="square" lIns="91440" tIns="45720" rIns="91440" bIns="45720" rtlCol="0" anchor="t"/>
          <a:lstStyle/>
          <a:p>
            <a:pPr algn="l">
              <a:lnSpc>
                <a:spcPct val="110000"/>
              </a:lnSpc>
            </a:pPr>
            <a:r>
              <a:rPr kumimoji="1" lang="en-US" altLang="zh-CN" sz="1800">
                <a:ln w="12700">
                  <a:noFill/>
                </a:ln>
                <a:solidFill>
                  <a:srgbClr val="FF4040">
                    <a:alpha val="100000"/>
                  </a:srgbClr>
                </a:solidFill>
                <a:latin typeface="Source Han Serif SC Bold"/>
                <a:ea typeface="Source Han Serif SC Bold"/>
                <a:cs typeface="Source Han Serif SC Bold"/>
              </a:rPr>
              <a:t>20XX.XX</a:t>
            </a:r>
            <a:endParaRPr kumimoji="1" lang="zh-CN" altLang="en-US"/>
          </a:p>
        </p:txBody>
      </p:sp>
      <p:sp>
        <p:nvSpPr>
          <p:cNvPr id="13" name="标题 1"/>
          <p:cNvSpPr txBox="1"/>
          <p:nvPr/>
        </p:nvSpPr>
        <p:spPr>
          <a:xfrm rot="0" flipH="0" flipV="0">
            <a:off x="9796328" y="726667"/>
            <a:ext cx="1648371" cy="204692"/>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00000"/>
              </a:lnSpc>
            </a:pPr>
            <a:endParaRPr kumimoji="1" lang="zh-CN" altLang="en-US"/>
          </a:p>
        </p:txBody>
      </p:sp>
      <p:pic>
        <p:nvPicPr>
          <p:cNvPr id="14" name=""/>
          <p:cNvPicPr>
            <a:picLocks noChangeAspect="1"/>
          </p:cNvPicPr>
          <p:nvPr/>
        </p:nvPicPr>
        <p:blipFill>
          <a:blip r:embed="rId4">
            <a:alphaModFix amt="100000"/>
          </a:blip>
          <a:srcRect l="0" t="0" r="0" b="0"/>
          <a:stretch>
            <a:fillRect/>
          </a:stretch>
        </p:blipFill>
        <p:spPr>
          <a:xfrm rot="0" flipH="0" flipV="0">
            <a:off x="0" y="25880"/>
            <a:ext cx="12192000" cy="1347216"/>
          </a:xfrm>
          <a:prstGeom prst="rect">
            <a:avLst/>
          </a:prstGeom>
          <a:noFill/>
          <a:ln>
            <a:noFill/>
          </a:ln>
        </p:spPr>
      </p:pic>
    </p:spTree>
  </p:cSld>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solidFill>
            <a:schemeClr val="bg1"/>
          </a:solidFill>
          <a:ln cap="flat">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10800000" flipH="0" flipV="0">
            <a:off x="-1" y="3191527"/>
            <a:ext cx="12192000" cy="3666473"/>
          </a:xfrm>
          <a:custGeom>
            <a:avLst/>
            <a:gdLst>
              <a:gd name="connsiteX0" fmla="*/ 0 w 12192000"/>
              <a:gd name="connsiteY0" fmla="*/ 3666470 h 3666473"/>
              <a:gd name="connsiteX1" fmla="*/ 0 w 12192000"/>
              <a:gd name="connsiteY1" fmla="*/ 1091228 h 3666473"/>
              <a:gd name="connsiteX2" fmla="*/ 1175317 w 12192000"/>
              <a:gd name="connsiteY2" fmla="*/ 0 h 3666473"/>
              <a:gd name="connsiteX3" fmla="*/ 3949008 w 12192000"/>
              <a:gd name="connsiteY3" fmla="*/ 0 h 3666473"/>
              <a:gd name="connsiteX4" fmla="*/ 12192000 w 12192000"/>
              <a:gd name="connsiteY4" fmla="*/ 3666473 h 3666473"/>
              <a:gd name="connsiteX5" fmla="*/ 8242987 w 12192000"/>
              <a:gd name="connsiteY5" fmla="*/ 0 h 3666473"/>
              <a:gd name="connsiteX6" fmla="*/ 11016680 w 12192000"/>
              <a:gd name="connsiteY6" fmla="*/ 0 h 3666473"/>
              <a:gd name="connsiteX7" fmla="*/ 12192000 w 12192000"/>
              <a:gd name="connsiteY7" fmla="*/ 1091230 h 3666473"/>
            </a:gdLst>
            <a:rect l="l" t="t" r="r" b="b"/>
            <a:pathLst>
              <a:path w="12192000" h="3666473">
                <a:moveTo>
                  <a:pt x="0" y="3666470"/>
                </a:moveTo>
                <a:lnTo>
                  <a:pt x="0" y="1091228"/>
                </a:lnTo>
                <a:lnTo>
                  <a:pt x="1175317" y="0"/>
                </a:lnTo>
                <a:lnTo>
                  <a:pt x="3949008" y="0"/>
                </a:lnTo>
                <a:close/>
                <a:moveTo>
                  <a:pt x="12192000" y="3666473"/>
                </a:moveTo>
                <a:lnTo>
                  <a:pt x="8242987" y="0"/>
                </a:lnTo>
                <a:lnTo>
                  <a:pt x="11016680" y="0"/>
                </a:lnTo>
                <a:lnTo>
                  <a:pt x="12192000" y="1091230"/>
                </a:lnTo>
                <a:close/>
              </a:path>
            </a:pathLst>
          </a:custGeom>
          <a:solidFill>
            <a:schemeClr val="accent1">
              <a:lumMod val="40000"/>
              <a:lumOff val="60000"/>
              <a:alpha val="13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6210428" y="1611450"/>
            <a:ext cx="4689288" cy="4072314"/>
          </a:xfrm>
          <a:prstGeom prst="rect">
            <a:avLst/>
          </a:pr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0" flipV="0">
            <a:off x="6361929" y="1463597"/>
            <a:ext cx="4689288" cy="4072314"/>
          </a:xfrm>
          <a:prstGeom prst="rect">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0" flipH="0" flipV="0">
            <a:off x="6538234" y="1592410"/>
            <a:ext cx="4336678" cy="527262"/>
          </a:xfrm>
          <a:prstGeom prst="rect">
            <a:avLst/>
          </a:prstGeom>
          <a:noFill/>
          <a:ln>
            <a:noFill/>
          </a:ln>
        </p:spPr>
        <p:txBody>
          <a:bodyPr vert="horz" wrap="square" lIns="91440" tIns="45720" rIns="91440" bIns="45720" rtlCol="0" anchor="ctr"/>
          <a:lstStyle/>
          <a:p>
            <a:pPr algn="l">
              <a:lnSpc>
                <a:spcPct val="130000"/>
              </a:lnSpc>
            </a:pPr>
            <a:r>
              <a:rPr kumimoji="1" lang="en-US" altLang="zh-CN" sz="1600">
                <a:ln w="12700">
                  <a:noFill/>
                </a:ln>
                <a:solidFill>
                  <a:srgbClr val="FF4040">
                    <a:alpha val="100000"/>
                  </a:srgbClr>
                </a:solidFill>
                <a:latin typeface="Source Han Sans CN Bold Bold"/>
                <a:ea typeface="Source Han Sans CN Bold Bold"/>
                <a:cs typeface="Source Han Sans CN Bold Bold"/>
              </a:rPr>
              <a:t>社会进步的新契机</a:t>
            </a:r>
            <a:endParaRPr kumimoji="1" lang="zh-CN" altLang="en-US"/>
          </a:p>
        </p:txBody>
      </p:sp>
      <p:sp>
        <p:nvSpPr>
          <p:cNvPr id="7" name="标题 1"/>
          <p:cNvSpPr txBox="1"/>
          <p:nvPr/>
        </p:nvSpPr>
        <p:spPr>
          <a:xfrm rot="0" flipH="0" flipV="0">
            <a:off x="6538234" y="2077556"/>
            <a:ext cx="4336678" cy="3304143"/>
          </a:xfrm>
          <a:prstGeom prst="rect">
            <a:avLst/>
          </a:prstGeom>
          <a:noFill/>
          <a:ln>
            <a:noFill/>
          </a:ln>
        </p:spPr>
        <p:txBody>
          <a:bodyPr vert="horz" wrap="square" lIns="91440" tIns="45720" rIns="91440" bIns="45720" rtlCol="0" anchor="t"/>
          <a:lstStyle/>
          <a:p>
            <a:pPr algn="l">
              <a:lnSpc>
                <a:spcPct val="150000"/>
              </a:lnSpc>
            </a:pPr>
            <a:r>
              <a:rPr kumimoji="1" lang="en-US" altLang="zh-CN" sz="1400">
                <a:ln w="12700">
                  <a:noFill/>
                </a:ln>
                <a:solidFill>
                  <a:srgbClr val="262626">
                    <a:alpha val="100000"/>
                  </a:srgbClr>
                </a:solidFill>
                <a:latin typeface="Source Han Sans CN Normal"/>
                <a:ea typeface="Source Han Sans CN Normal"/>
                <a:cs typeface="Source Han Sans CN Normal"/>
              </a:rPr>
              <a:t>新质生产力的发展带来了诸多社会进步的契机，如提升公共服务水※、改善生活质量等。它让科技更好地服务于社会，使人们享受到更多科技进步带来的福利。</a:t>
            </a:r>
            <a:endParaRPr kumimoji="1" lang="zh-CN" altLang="en-US"/>
          </a:p>
        </p:txBody>
      </p:sp>
      <p:sp>
        <p:nvSpPr>
          <p:cNvPr id="8" name="标题 1"/>
          <p:cNvSpPr txBox="1"/>
          <p:nvPr/>
        </p:nvSpPr>
        <p:spPr>
          <a:xfrm rot="0" flipH="0" flipV="0">
            <a:off x="10404761" y="1328677"/>
            <a:ext cx="722565" cy="149627"/>
          </a:xfrm>
          <a:prstGeom prst="rect">
            <a:avLst/>
          </a:pr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rot="0" flipH="0" flipV="0">
            <a:off x="10443626" y="1130300"/>
            <a:ext cx="644834" cy="369332"/>
          </a:xfrm>
          <a:prstGeom prst="rect">
            <a:avLst/>
          </a:prstGeom>
          <a:noFill/>
          <a:ln>
            <a:noFill/>
          </a:ln>
        </p:spPr>
        <p:txBody>
          <a:bodyPr vert="horz" wrap="square" lIns="91440" tIns="45720" rIns="91440" bIns="45720" rtlCol="0" anchor="t"/>
          <a:lstStyle/>
          <a:p>
            <a:pPr algn="ctr">
              <a:lnSpc>
                <a:spcPct val="110000"/>
              </a:lnSpc>
            </a:pPr>
            <a:r>
              <a:rPr kumimoji="1" lang="en-US" altLang="zh-CN" sz="1800">
                <a:ln w="12700">
                  <a:noFill/>
                </a:ln>
                <a:solidFill>
                  <a:srgbClr val="262626">
                    <a:alpha val="100000"/>
                  </a:srgbClr>
                </a:solidFill>
                <a:latin typeface="Source Han Sans CN Bold Bold"/>
                <a:ea typeface="Source Han Sans CN Bold Bold"/>
                <a:cs typeface="Source Han Sans CN Bold Bold"/>
              </a:rPr>
              <a:t>02</a:t>
            </a:r>
            <a:endParaRPr kumimoji="1" lang="zh-CN" altLang="en-US"/>
          </a:p>
        </p:txBody>
      </p:sp>
      <p:sp>
        <p:nvSpPr>
          <p:cNvPr id="10" name="标题 1"/>
          <p:cNvSpPr txBox="1"/>
          <p:nvPr/>
        </p:nvSpPr>
        <p:spPr>
          <a:xfrm rot="0" flipH="0" flipV="0">
            <a:off x="1064675" y="1611450"/>
            <a:ext cx="4689288" cy="4072314"/>
          </a:xfrm>
          <a:prstGeom prst="rect">
            <a:avLst/>
          </a:pr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rot="0" flipH="0" flipV="0">
            <a:off x="1216176" y="1463597"/>
            <a:ext cx="4689288" cy="4072314"/>
          </a:xfrm>
          <a:prstGeom prst="rect">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rot="0" flipH="0" flipV="0">
            <a:off x="1392481" y="1592410"/>
            <a:ext cx="4336678" cy="527262"/>
          </a:xfrm>
          <a:prstGeom prst="rect">
            <a:avLst/>
          </a:prstGeom>
          <a:noFill/>
          <a:ln>
            <a:noFill/>
          </a:ln>
        </p:spPr>
        <p:txBody>
          <a:bodyPr vert="horz" wrap="square" lIns="91440" tIns="45720" rIns="91440" bIns="45720" rtlCol="0" anchor="ctr"/>
          <a:lstStyle/>
          <a:p>
            <a:pPr algn="l">
              <a:lnSpc>
                <a:spcPct val="130000"/>
              </a:lnSpc>
            </a:pPr>
            <a:r>
              <a:rPr kumimoji="1" lang="en-US" altLang="zh-CN" sz="1600">
                <a:ln w="12700">
                  <a:noFill/>
                </a:ln>
                <a:solidFill>
                  <a:srgbClr val="FF4040">
                    <a:alpha val="100000"/>
                  </a:srgbClr>
                </a:solidFill>
                <a:latin typeface="Source Han Sans CN Bold Bold"/>
                <a:ea typeface="Source Han Sans CN Bold Bold"/>
                <a:cs typeface="Source Han Sans CN Bold Bold"/>
              </a:rPr>
              <a:t>经济增长的新动力</a:t>
            </a:r>
            <a:endParaRPr kumimoji="1" lang="zh-CN" altLang="en-US"/>
          </a:p>
        </p:txBody>
      </p:sp>
      <p:sp>
        <p:nvSpPr>
          <p:cNvPr id="13" name="标题 1"/>
          <p:cNvSpPr txBox="1"/>
          <p:nvPr/>
        </p:nvSpPr>
        <p:spPr>
          <a:xfrm rot="0" flipH="0" flipV="0">
            <a:off x="1392481" y="2077556"/>
            <a:ext cx="4336678" cy="3304143"/>
          </a:xfrm>
          <a:prstGeom prst="rect">
            <a:avLst/>
          </a:prstGeom>
          <a:noFill/>
          <a:ln>
            <a:noFill/>
          </a:ln>
        </p:spPr>
        <p:txBody>
          <a:bodyPr vert="horz" wrap="square" lIns="91440" tIns="45720" rIns="91440" bIns="45720" rtlCol="0" anchor="t"/>
          <a:lstStyle/>
          <a:p>
            <a:pPr algn="l">
              <a:lnSpc>
                <a:spcPct val="150000"/>
              </a:lnSpc>
            </a:pPr>
            <a:r>
              <a:rPr kumimoji="1" lang="en-US" altLang="zh-CN" sz="1400">
                <a:ln w="12700">
                  <a:noFill/>
                </a:ln>
                <a:solidFill>
                  <a:srgbClr val="262626">
                    <a:alpha val="100000"/>
                  </a:srgbClr>
                </a:solidFill>
                <a:latin typeface="Source Han Sans CN Normal"/>
                <a:ea typeface="Source Han Sans CN Normal"/>
                <a:cs typeface="Source Han Sans CN Normal"/>
              </a:rPr>
              <a:t>发展新质生产力能推动产业升级，创造新的经济增长点，为经济增长注入强大动力。它还能促进社会进步，优化教育、医疗等公共服务，让我们的生活更加智能化、高效化。</a:t>
            </a:r>
            <a:endParaRPr kumimoji="1" lang="zh-CN" altLang="en-US"/>
          </a:p>
        </p:txBody>
      </p:sp>
      <p:sp>
        <p:nvSpPr>
          <p:cNvPr id="14" name="标题 1"/>
          <p:cNvSpPr txBox="1"/>
          <p:nvPr/>
        </p:nvSpPr>
        <p:spPr>
          <a:xfrm rot="0" flipH="0" flipV="0">
            <a:off x="5259008" y="1328677"/>
            <a:ext cx="722565" cy="149627"/>
          </a:xfrm>
          <a:prstGeom prst="rect">
            <a:avLst/>
          </a:pr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rot="0" flipH="0" flipV="0">
            <a:off x="5297873" y="1130300"/>
            <a:ext cx="644834" cy="369332"/>
          </a:xfrm>
          <a:prstGeom prst="rect">
            <a:avLst/>
          </a:prstGeom>
          <a:noFill/>
          <a:ln>
            <a:noFill/>
          </a:ln>
        </p:spPr>
        <p:txBody>
          <a:bodyPr vert="horz" wrap="square" lIns="91440" tIns="45720" rIns="91440" bIns="45720" rtlCol="0" anchor="t"/>
          <a:lstStyle/>
          <a:p>
            <a:pPr algn="ctr">
              <a:lnSpc>
                <a:spcPct val="110000"/>
              </a:lnSpc>
            </a:pPr>
            <a:r>
              <a:rPr kumimoji="1" lang="en-US" altLang="zh-CN" sz="1800">
                <a:ln w="12700">
                  <a:noFill/>
                </a:ln>
                <a:solidFill>
                  <a:srgbClr val="262626">
                    <a:alpha val="100000"/>
                  </a:srgbClr>
                </a:solidFill>
                <a:latin typeface="Source Han Sans CN Bold Bold"/>
                <a:ea typeface="Source Han Sans CN Bold Bold"/>
                <a:cs typeface="Source Han Sans CN Bold Bold"/>
              </a:rPr>
              <a:t>01</a:t>
            </a:r>
            <a:endParaRPr kumimoji="1" lang="zh-CN" altLang="en-US"/>
          </a:p>
        </p:txBody>
      </p:sp>
      <p:sp>
        <p:nvSpPr>
          <p:cNvPr id="16" name="标题 1"/>
          <p:cNvSpPr txBox="1"/>
          <p:nvPr/>
        </p:nvSpPr>
        <p:spPr>
          <a:xfrm rot="0" flipH="1" flipV="0">
            <a:off x="300755" y="309663"/>
            <a:ext cx="418072" cy="418072"/>
          </a:xfrm>
          <a:custGeom>
            <a:avLst/>
            <a:gdLst>
              <a:gd name="connsiteX0" fmla="*/ 0 w 756957"/>
              <a:gd name="connsiteY0" fmla="*/ 622718 h 756957"/>
              <a:gd name="connsiteX1" fmla="*/ 134239 w 756957"/>
              <a:gd name="connsiteY1" fmla="*/ 756957 h 756957"/>
              <a:gd name="connsiteX2" fmla="*/ 98814 w 756957"/>
              <a:gd name="connsiteY2" fmla="*/ 756957 h 756957"/>
              <a:gd name="connsiteX3" fmla="*/ 0 w 756957"/>
              <a:gd name="connsiteY3" fmla="*/ 658142 h 756957"/>
              <a:gd name="connsiteX4" fmla="*/ 0 w 756957"/>
              <a:gd name="connsiteY4" fmla="*/ 479157 h 756957"/>
              <a:gd name="connsiteX5" fmla="*/ 277800 w 756957"/>
              <a:gd name="connsiteY5" fmla="*/ 756957 h 756957"/>
              <a:gd name="connsiteX6" fmla="*/ 240510 w 756957"/>
              <a:gd name="connsiteY6" fmla="*/ 756957 h 756957"/>
              <a:gd name="connsiteX7" fmla="*/ 0 w 756957"/>
              <a:gd name="connsiteY7" fmla="*/ 516446 h 756957"/>
              <a:gd name="connsiteX8" fmla="*/ 0 w 756957"/>
              <a:gd name="connsiteY8" fmla="*/ 337461 h 756957"/>
              <a:gd name="connsiteX9" fmla="*/ 419496 w 756957"/>
              <a:gd name="connsiteY9" fmla="*/ 756957 h 756957"/>
              <a:gd name="connsiteX10" fmla="*/ 382208 w 756957"/>
              <a:gd name="connsiteY10" fmla="*/ 756957 h 756957"/>
              <a:gd name="connsiteX11" fmla="*/ 0 w 756957"/>
              <a:gd name="connsiteY11" fmla="*/ 374750 h 756957"/>
              <a:gd name="connsiteX12" fmla="*/ 0 w 756957"/>
              <a:gd name="connsiteY12" fmla="*/ 195765 h 756957"/>
              <a:gd name="connsiteX13" fmla="*/ 561192 w 756957"/>
              <a:gd name="connsiteY13" fmla="*/ 756957 h 756957"/>
              <a:gd name="connsiteX14" fmla="*/ 525768 w 756957"/>
              <a:gd name="connsiteY14" fmla="*/ 756957 h 756957"/>
              <a:gd name="connsiteX15" fmla="*/ 0 w 756957"/>
              <a:gd name="connsiteY15" fmla="*/ 231189 h 756957"/>
              <a:gd name="connsiteX16" fmla="*/ 0 w 756957"/>
              <a:gd name="connsiteY16" fmla="*/ 52204 h 756957"/>
              <a:gd name="connsiteX17" fmla="*/ 702889 w 756957"/>
              <a:gd name="connsiteY17" fmla="*/ 756957 h 756957"/>
              <a:gd name="connsiteX18" fmla="*/ 667465 w 756957"/>
              <a:gd name="connsiteY18" fmla="*/ 756957 h 756957"/>
              <a:gd name="connsiteX19" fmla="*/ 0 w 756957"/>
              <a:gd name="connsiteY19" fmla="*/ 89493 h 756957"/>
              <a:gd name="connsiteX20" fmla="*/ 620855 w 756957"/>
              <a:gd name="connsiteY20" fmla="*/ 0 h 756957"/>
              <a:gd name="connsiteX21" fmla="*/ 658143 w 756957"/>
              <a:gd name="connsiteY21" fmla="*/ 0 h 756957"/>
              <a:gd name="connsiteX22" fmla="*/ 756957 w 756957"/>
              <a:gd name="connsiteY22" fmla="*/ 98814 h 756957"/>
              <a:gd name="connsiteX23" fmla="*/ 756957 w 756957"/>
              <a:gd name="connsiteY23" fmla="*/ 136103 h 756957"/>
              <a:gd name="connsiteX24" fmla="*/ 479157 w 756957"/>
              <a:gd name="connsiteY24" fmla="*/ 0 h 756957"/>
              <a:gd name="connsiteX25" fmla="*/ 516445 w 756957"/>
              <a:gd name="connsiteY25" fmla="*/ 0 h 756957"/>
              <a:gd name="connsiteX26" fmla="*/ 756957 w 756957"/>
              <a:gd name="connsiteY26" fmla="*/ 240511 h 756957"/>
              <a:gd name="connsiteX27" fmla="*/ 756957 w 756957"/>
              <a:gd name="connsiteY27" fmla="*/ 277800 h 756957"/>
              <a:gd name="connsiteX28" fmla="*/ 337461 w 756957"/>
              <a:gd name="connsiteY28" fmla="*/ 0 h 756957"/>
              <a:gd name="connsiteX29" fmla="*/ 372885 w 756957"/>
              <a:gd name="connsiteY29" fmla="*/ 0 h 756957"/>
              <a:gd name="connsiteX30" fmla="*/ 756957 w 756957"/>
              <a:gd name="connsiteY30" fmla="*/ 384073 h 756957"/>
              <a:gd name="connsiteX31" fmla="*/ 756957 w 756957"/>
              <a:gd name="connsiteY31" fmla="*/ 419496 h 756957"/>
              <a:gd name="connsiteX32" fmla="*/ 195765 w 756957"/>
              <a:gd name="connsiteY32" fmla="*/ 0 h 756957"/>
              <a:gd name="connsiteX33" fmla="*/ 231189 w 756957"/>
              <a:gd name="connsiteY33" fmla="*/ 0 h 756957"/>
              <a:gd name="connsiteX34" fmla="*/ 756957 w 756957"/>
              <a:gd name="connsiteY34" fmla="*/ 525769 h 756957"/>
              <a:gd name="connsiteX35" fmla="*/ 756957 w 756957"/>
              <a:gd name="connsiteY35" fmla="*/ 563057 h 756957"/>
              <a:gd name="connsiteX36" fmla="*/ 52204 w 756957"/>
              <a:gd name="connsiteY36" fmla="*/ 0 h 756957"/>
              <a:gd name="connsiteX37" fmla="*/ 89492 w 756957"/>
              <a:gd name="connsiteY37" fmla="*/ 0 h 756957"/>
              <a:gd name="connsiteX38" fmla="*/ 756957 w 756957"/>
              <a:gd name="connsiteY38" fmla="*/ 667465 h 756957"/>
              <a:gd name="connsiteX39" fmla="*/ 756957 w 756957"/>
              <a:gd name="connsiteY39" fmla="*/ 704753 h 756957"/>
            </a:gdLst>
            <a:rect l="l" t="t" r="r" b="b"/>
            <a:pathLst>
              <a:path w="756957" h="756957">
                <a:moveTo>
                  <a:pt x="0" y="622718"/>
                </a:moveTo>
                <a:lnTo>
                  <a:pt x="134239" y="756957"/>
                </a:lnTo>
                <a:lnTo>
                  <a:pt x="98814" y="756957"/>
                </a:lnTo>
                <a:lnTo>
                  <a:pt x="0" y="658142"/>
                </a:lnTo>
                <a:close/>
                <a:moveTo>
                  <a:pt x="0" y="479157"/>
                </a:moveTo>
                <a:lnTo>
                  <a:pt x="277800" y="756957"/>
                </a:lnTo>
                <a:lnTo>
                  <a:pt x="240510" y="756957"/>
                </a:lnTo>
                <a:lnTo>
                  <a:pt x="0" y="516446"/>
                </a:lnTo>
                <a:close/>
                <a:moveTo>
                  <a:pt x="0" y="337461"/>
                </a:moveTo>
                <a:lnTo>
                  <a:pt x="419496" y="756957"/>
                </a:lnTo>
                <a:lnTo>
                  <a:pt x="382208" y="756957"/>
                </a:lnTo>
                <a:lnTo>
                  <a:pt x="0" y="374750"/>
                </a:lnTo>
                <a:close/>
                <a:moveTo>
                  <a:pt x="0" y="195765"/>
                </a:moveTo>
                <a:lnTo>
                  <a:pt x="561192" y="756957"/>
                </a:lnTo>
                <a:lnTo>
                  <a:pt x="525768" y="756957"/>
                </a:lnTo>
                <a:lnTo>
                  <a:pt x="0" y="231189"/>
                </a:lnTo>
                <a:close/>
                <a:moveTo>
                  <a:pt x="0" y="52204"/>
                </a:moveTo>
                <a:lnTo>
                  <a:pt x="702889" y="756957"/>
                </a:lnTo>
                <a:lnTo>
                  <a:pt x="667465" y="756957"/>
                </a:lnTo>
                <a:lnTo>
                  <a:pt x="0" y="89493"/>
                </a:lnTo>
                <a:close/>
                <a:moveTo>
                  <a:pt x="620855" y="0"/>
                </a:moveTo>
                <a:lnTo>
                  <a:pt x="658143" y="0"/>
                </a:lnTo>
                <a:lnTo>
                  <a:pt x="756957" y="98814"/>
                </a:lnTo>
                <a:lnTo>
                  <a:pt x="756957" y="136103"/>
                </a:lnTo>
                <a:close/>
                <a:moveTo>
                  <a:pt x="479157" y="0"/>
                </a:moveTo>
                <a:lnTo>
                  <a:pt x="516445" y="0"/>
                </a:lnTo>
                <a:lnTo>
                  <a:pt x="756957" y="240511"/>
                </a:lnTo>
                <a:lnTo>
                  <a:pt x="756957" y="277800"/>
                </a:lnTo>
                <a:close/>
                <a:moveTo>
                  <a:pt x="337461" y="0"/>
                </a:moveTo>
                <a:lnTo>
                  <a:pt x="372885" y="0"/>
                </a:lnTo>
                <a:lnTo>
                  <a:pt x="756957" y="384073"/>
                </a:lnTo>
                <a:lnTo>
                  <a:pt x="756957" y="419496"/>
                </a:lnTo>
                <a:close/>
                <a:moveTo>
                  <a:pt x="195765" y="0"/>
                </a:moveTo>
                <a:lnTo>
                  <a:pt x="231189" y="0"/>
                </a:lnTo>
                <a:lnTo>
                  <a:pt x="756957" y="525769"/>
                </a:lnTo>
                <a:lnTo>
                  <a:pt x="756957" y="563057"/>
                </a:lnTo>
                <a:close/>
                <a:moveTo>
                  <a:pt x="52204" y="0"/>
                </a:moveTo>
                <a:lnTo>
                  <a:pt x="89492" y="0"/>
                </a:lnTo>
                <a:lnTo>
                  <a:pt x="756957" y="667465"/>
                </a:lnTo>
                <a:lnTo>
                  <a:pt x="756957" y="704753"/>
                </a:lnTo>
                <a:close/>
              </a:path>
            </a:pathLst>
          </a:custGeom>
          <a:solidFill>
            <a:schemeClr val="accent1"/>
          </a:solidFill>
          <a:ln w="16329" cap="flat">
            <a:noFill/>
            <a:miter/>
          </a:ln>
        </p:spPr>
        <p:txBody>
          <a:bodyPr vert="horz" wrap="square" lIns="91440" tIns="45720" rIns="91440" bIns="45720" rtlCol="0" anchor="ctr"/>
          <a:lstStyle/>
          <a:p>
            <a:pPr algn="l">
              <a:lnSpc>
                <a:spcPct val="110000"/>
              </a:lnSpc>
            </a:pPr>
            <a:endParaRPr kumimoji="1" lang="zh-CN" altLang="en-US"/>
          </a:p>
        </p:txBody>
      </p:sp>
      <p:sp>
        <p:nvSpPr>
          <p:cNvPr id="17" name="标题 1"/>
          <p:cNvSpPr txBox="1"/>
          <p:nvPr/>
        </p:nvSpPr>
        <p:spPr>
          <a:xfrm rot="0" flipH="0" flipV="0">
            <a:off x="870659" y="250490"/>
            <a:ext cx="10377569" cy="536419"/>
          </a:xfrm>
          <a:prstGeom prst="rect">
            <a:avLst/>
          </a:prstGeom>
          <a:noFill/>
          <a:ln>
            <a:noFill/>
          </a:ln>
        </p:spPr>
        <p:txBody>
          <a:bodyPr vert="horz" wrap="square" lIns="0" tIns="0" rIns="0" bIns="0" rtlCol="0" anchor="t"/>
          <a:lstStyle/>
          <a:p>
            <a:pPr algn="l">
              <a:lnSpc>
                <a:spcPct val="130000"/>
              </a:lnSpc>
            </a:pPr>
            <a:r>
              <a:rPr kumimoji="1" lang="en-US" altLang="zh-CN" sz="2800">
                <a:ln w="8890">
                  <a:noFill/>
                </a:ln>
                <a:solidFill>
                  <a:srgbClr val="262626">
                    <a:alpha val="100000"/>
                  </a:srgbClr>
                </a:solidFill>
                <a:latin typeface="Source Han Sans CN Bold Bold"/>
                <a:ea typeface="Source Han Sans CN Bold Bold"/>
                <a:cs typeface="Source Han Sans CN Bold Bold"/>
              </a:rPr>
              <a:t>发展新质生产力的机遇</a:t>
            </a:r>
            <a:endParaRPr kumimoji="1" lang="zh-CN" altLang="en-US"/>
          </a:p>
        </p:txBody>
      </p:sp>
    </p:spTree>
  </p:cSld>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solidFill>
            <a:schemeClr val="bg1"/>
          </a:solidFill>
          <a:ln cap="flat">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1716676" y="2323598"/>
            <a:ext cx="4089765" cy="3488640"/>
          </a:xfrm>
          <a:prstGeom prst="rect">
            <a:avLst/>
          </a:prstGeom>
          <a:solidFill>
            <a:schemeClr val="bg1">
              <a:lumMod val="95000"/>
            </a:schemeClr>
          </a:solidFill>
          <a:ln cap="sq">
            <a:noFill/>
            <a:prstDash val="solid"/>
            <a:miter/>
          </a:ln>
          <a:effectLst/>
        </p:spPr>
        <p:txBody>
          <a:bodyPr vert="horz" wrap="square" lIns="251999" tIns="324000" rIns="180000" bIns="216000" rtlCol="0" anchor="b"/>
          <a:lstStyle/>
          <a:p>
            <a:pPr algn="l">
              <a:lnSpc>
                <a:spcPct val="110000"/>
              </a:lnSpc>
            </a:pPr>
            <a:endParaRPr kumimoji="1" lang="zh-CN" altLang="en-US"/>
          </a:p>
        </p:txBody>
      </p:sp>
      <p:sp>
        <p:nvSpPr>
          <p:cNvPr id="4" name="标题 1"/>
          <p:cNvSpPr txBox="1"/>
          <p:nvPr/>
        </p:nvSpPr>
        <p:spPr>
          <a:xfrm rot="16200000" flipH="0" flipV="0">
            <a:off x="-790837" y="3304722"/>
            <a:ext cx="3958755" cy="1056276"/>
          </a:xfrm>
          <a:custGeom>
            <a:avLst/>
            <a:gdLst>
              <a:gd name="connsiteX0" fmla="*/ 3958755 w 3958755"/>
              <a:gd name="connsiteY0" fmla="*/ 528137 h 1056276"/>
              <a:gd name="connsiteX1" fmla="*/ 3481107 w 3958755"/>
              <a:gd name="connsiteY1" fmla="*/ 1056275 h 1056276"/>
              <a:gd name="connsiteX2" fmla="*/ 2454778 w 3958755"/>
              <a:gd name="connsiteY2" fmla="*/ 1056275 h 1056276"/>
              <a:gd name="connsiteX3" fmla="*/ 2439201 w 3958755"/>
              <a:gd name="connsiteY3" fmla="*/ 1056275 h 1056276"/>
              <a:gd name="connsiteX4" fmla="*/ 1807419 w 3958755"/>
              <a:gd name="connsiteY4" fmla="*/ 1056275 h 1056276"/>
              <a:gd name="connsiteX5" fmla="*/ 1807418 w 3958755"/>
              <a:gd name="connsiteY5" fmla="*/ 1056276 h 1056276"/>
              <a:gd name="connsiteX6" fmla="*/ 781089 w 3958755"/>
              <a:gd name="connsiteY6" fmla="*/ 1056276 h 1056276"/>
              <a:gd name="connsiteX7" fmla="*/ 765512 w 3958755"/>
              <a:gd name="connsiteY7" fmla="*/ 1056276 h 1056276"/>
              <a:gd name="connsiteX8" fmla="*/ 1 w 3958755"/>
              <a:gd name="connsiteY8" fmla="*/ 1056276 h 1056276"/>
              <a:gd name="connsiteX9" fmla="*/ 477648 w 3958755"/>
              <a:gd name="connsiteY9" fmla="*/ 528139 h 1056276"/>
              <a:gd name="connsiteX10" fmla="*/ 0 w 3958755"/>
              <a:gd name="connsiteY10" fmla="*/ 1 h 1056276"/>
              <a:gd name="connsiteX11" fmla="*/ 1026329 w 3958755"/>
              <a:gd name="connsiteY11" fmla="*/ 1 h 1056276"/>
              <a:gd name="connsiteX12" fmla="*/ 1041906 w 3958755"/>
              <a:gd name="connsiteY12" fmla="*/ 1 h 1056276"/>
              <a:gd name="connsiteX13" fmla="*/ 1673690 w 3958755"/>
              <a:gd name="connsiteY13" fmla="*/ 1 h 1056276"/>
              <a:gd name="connsiteX14" fmla="*/ 1673689 w 3958755"/>
              <a:gd name="connsiteY14" fmla="*/ 0 h 1056276"/>
              <a:gd name="connsiteX15" fmla="*/ 2700018 w 3958755"/>
              <a:gd name="connsiteY15" fmla="*/ 0 h 1056276"/>
              <a:gd name="connsiteX16" fmla="*/ 2715595 w 3958755"/>
              <a:gd name="connsiteY16" fmla="*/ 0 h 1056276"/>
              <a:gd name="connsiteX17" fmla="*/ 3481108 w 3958755"/>
              <a:gd name="connsiteY17" fmla="*/ 0 h 1056276"/>
            </a:gdLst>
            <a:rect l="l" t="t" r="r" b="b"/>
            <a:pathLst>
              <a:path w="3958755" h="1056276">
                <a:moveTo>
                  <a:pt x="3958755" y="528137"/>
                </a:moveTo>
                <a:lnTo>
                  <a:pt x="3481107" y="1056275"/>
                </a:lnTo>
                <a:lnTo>
                  <a:pt x="2454778" y="1056275"/>
                </a:lnTo>
                <a:lnTo>
                  <a:pt x="2439201" y="1056275"/>
                </a:lnTo>
                <a:lnTo>
                  <a:pt x="1807419" y="1056275"/>
                </a:lnTo>
                <a:lnTo>
                  <a:pt x="1807418" y="1056276"/>
                </a:lnTo>
                <a:lnTo>
                  <a:pt x="781089" y="1056276"/>
                </a:lnTo>
                <a:lnTo>
                  <a:pt x="765512" y="1056276"/>
                </a:lnTo>
                <a:lnTo>
                  <a:pt x="1" y="1056276"/>
                </a:lnTo>
                <a:lnTo>
                  <a:pt x="477648" y="528139"/>
                </a:lnTo>
                <a:lnTo>
                  <a:pt x="0" y="1"/>
                </a:lnTo>
                <a:lnTo>
                  <a:pt x="1026329" y="1"/>
                </a:lnTo>
                <a:lnTo>
                  <a:pt x="1041906" y="1"/>
                </a:lnTo>
                <a:lnTo>
                  <a:pt x="1673690" y="1"/>
                </a:lnTo>
                <a:lnTo>
                  <a:pt x="1673689" y="0"/>
                </a:lnTo>
                <a:lnTo>
                  <a:pt x="2700018" y="0"/>
                </a:lnTo>
                <a:lnTo>
                  <a:pt x="2715595" y="0"/>
                </a:lnTo>
                <a:lnTo>
                  <a:pt x="3481108" y="0"/>
                </a:lnTo>
                <a:close/>
              </a:path>
            </a:pathLst>
          </a:cu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0" flipV="0">
            <a:off x="1938608" y="1923041"/>
            <a:ext cx="3697486" cy="307777"/>
          </a:xfrm>
          <a:prstGeom prst="rect">
            <a:avLst/>
          </a:prstGeom>
          <a:noFill/>
          <a:ln>
            <a:noFill/>
          </a:ln>
        </p:spPr>
        <p:txBody>
          <a:bodyPr vert="horz" wrap="square" lIns="0" tIns="0" rIns="0" bIns="0" rtlCol="0" anchor="b"/>
          <a:lstStyle/>
          <a:p>
            <a:pPr algn="l">
              <a:lnSpc>
                <a:spcPct val="130000"/>
              </a:lnSpc>
            </a:pPr>
            <a:r>
              <a:rPr kumimoji="1" lang="en-US" altLang="zh-CN" sz="1600">
                <a:ln w="12700">
                  <a:noFill/>
                </a:ln>
                <a:solidFill>
                  <a:srgbClr val="262626">
                    <a:alpha val="70000"/>
                  </a:srgbClr>
                </a:solidFill>
                <a:latin typeface="Source Han Sans CN Bold Bold"/>
                <a:ea typeface="Source Han Sans CN Bold Bold"/>
                <a:cs typeface="Source Han Sans CN Bold Bold"/>
              </a:rPr>
              <a:t>发展中的挑战</a:t>
            </a:r>
            <a:endParaRPr kumimoji="1" lang="zh-CN" altLang="en-US"/>
          </a:p>
        </p:txBody>
      </p:sp>
      <p:sp>
        <p:nvSpPr>
          <p:cNvPr id="6" name="标题 1"/>
          <p:cNvSpPr txBox="1"/>
          <p:nvPr/>
        </p:nvSpPr>
        <p:spPr>
          <a:xfrm rot="0" flipH="0" flipV="0">
            <a:off x="1938608" y="2631548"/>
            <a:ext cx="3697486" cy="2872740"/>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262626">
                    <a:alpha val="70000"/>
                  </a:srgbClr>
                </a:solidFill>
                <a:latin typeface="Source Han Sans CN Normal"/>
                <a:ea typeface="Source Han Sans CN Normal"/>
                <a:cs typeface="Source Han Sans CN Normal"/>
              </a:rPr>
              <a:t>发展新质生产力也面临一些挑战，如数据安全方面数据泄露风险加大，算法偏见可能导致不公※决策，就业冲击使部分传统岗位被替代，科技伦理也可能引发争议。</a:t>
            </a:r>
            <a:endParaRPr kumimoji="1" lang="zh-CN" altLang="en-US"/>
          </a:p>
        </p:txBody>
      </p:sp>
      <p:sp>
        <p:nvSpPr>
          <p:cNvPr id="7" name="标题 1"/>
          <p:cNvSpPr txBox="1"/>
          <p:nvPr/>
        </p:nvSpPr>
        <p:spPr>
          <a:xfrm rot="0" flipH="0" flipV="0">
            <a:off x="7429136" y="2323598"/>
            <a:ext cx="4089765" cy="3488640"/>
          </a:xfrm>
          <a:prstGeom prst="rect">
            <a:avLst/>
          </a:prstGeom>
          <a:solidFill>
            <a:schemeClr val="bg1">
              <a:lumMod val="95000"/>
            </a:schemeClr>
          </a:solidFill>
          <a:ln cap="sq">
            <a:noFill/>
            <a:prstDash val="solid"/>
            <a:miter/>
          </a:ln>
          <a:effectLst/>
        </p:spPr>
        <p:txBody>
          <a:bodyPr vert="horz" wrap="square" lIns="251999" tIns="324000" rIns="180000" bIns="216000" rtlCol="0" anchor="b"/>
          <a:lstStyle/>
          <a:p>
            <a:pPr algn="l">
              <a:lnSpc>
                <a:spcPct val="110000"/>
              </a:lnSpc>
            </a:pPr>
            <a:endParaRPr kumimoji="1" lang="zh-CN" altLang="en-US"/>
          </a:p>
        </p:txBody>
      </p:sp>
      <p:sp>
        <p:nvSpPr>
          <p:cNvPr id="8" name="标题 1"/>
          <p:cNvSpPr txBox="1"/>
          <p:nvPr/>
        </p:nvSpPr>
        <p:spPr>
          <a:xfrm rot="16200000" flipH="0" flipV="0">
            <a:off x="4921623" y="3304722"/>
            <a:ext cx="3958755" cy="1056276"/>
          </a:xfrm>
          <a:custGeom>
            <a:avLst/>
            <a:gdLst>
              <a:gd name="connsiteX0" fmla="*/ 3958755 w 3958755"/>
              <a:gd name="connsiteY0" fmla="*/ 528137 h 1056276"/>
              <a:gd name="connsiteX1" fmla="*/ 3481107 w 3958755"/>
              <a:gd name="connsiteY1" fmla="*/ 1056275 h 1056276"/>
              <a:gd name="connsiteX2" fmla="*/ 2454778 w 3958755"/>
              <a:gd name="connsiteY2" fmla="*/ 1056275 h 1056276"/>
              <a:gd name="connsiteX3" fmla="*/ 2439201 w 3958755"/>
              <a:gd name="connsiteY3" fmla="*/ 1056275 h 1056276"/>
              <a:gd name="connsiteX4" fmla="*/ 1807419 w 3958755"/>
              <a:gd name="connsiteY4" fmla="*/ 1056275 h 1056276"/>
              <a:gd name="connsiteX5" fmla="*/ 1807418 w 3958755"/>
              <a:gd name="connsiteY5" fmla="*/ 1056276 h 1056276"/>
              <a:gd name="connsiteX6" fmla="*/ 781089 w 3958755"/>
              <a:gd name="connsiteY6" fmla="*/ 1056276 h 1056276"/>
              <a:gd name="connsiteX7" fmla="*/ 765512 w 3958755"/>
              <a:gd name="connsiteY7" fmla="*/ 1056276 h 1056276"/>
              <a:gd name="connsiteX8" fmla="*/ 1 w 3958755"/>
              <a:gd name="connsiteY8" fmla="*/ 1056276 h 1056276"/>
              <a:gd name="connsiteX9" fmla="*/ 477648 w 3958755"/>
              <a:gd name="connsiteY9" fmla="*/ 528139 h 1056276"/>
              <a:gd name="connsiteX10" fmla="*/ 0 w 3958755"/>
              <a:gd name="connsiteY10" fmla="*/ 1 h 1056276"/>
              <a:gd name="connsiteX11" fmla="*/ 1026329 w 3958755"/>
              <a:gd name="connsiteY11" fmla="*/ 1 h 1056276"/>
              <a:gd name="connsiteX12" fmla="*/ 1041906 w 3958755"/>
              <a:gd name="connsiteY12" fmla="*/ 1 h 1056276"/>
              <a:gd name="connsiteX13" fmla="*/ 1673690 w 3958755"/>
              <a:gd name="connsiteY13" fmla="*/ 1 h 1056276"/>
              <a:gd name="connsiteX14" fmla="*/ 1673689 w 3958755"/>
              <a:gd name="connsiteY14" fmla="*/ 0 h 1056276"/>
              <a:gd name="connsiteX15" fmla="*/ 2700018 w 3958755"/>
              <a:gd name="connsiteY15" fmla="*/ 0 h 1056276"/>
              <a:gd name="connsiteX16" fmla="*/ 2715595 w 3958755"/>
              <a:gd name="connsiteY16" fmla="*/ 0 h 1056276"/>
              <a:gd name="connsiteX17" fmla="*/ 3481108 w 3958755"/>
              <a:gd name="connsiteY17" fmla="*/ 0 h 1056276"/>
            </a:gdLst>
            <a:rect l="l" t="t" r="r" b="b"/>
            <a:pathLst>
              <a:path w="3958755" h="1056276">
                <a:moveTo>
                  <a:pt x="3958755" y="528137"/>
                </a:moveTo>
                <a:lnTo>
                  <a:pt x="3481107" y="1056275"/>
                </a:lnTo>
                <a:lnTo>
                  <a:pt x="2454778" y="1056275"/>
                </a:lnTo>
                <a:lnTo>
                  <a:pt x="2439201" y="1056275"/>
                </a:lnTo>
                <a:lnTo>
                  <a:pt x="1807419" y="1056275"/>
                </a:lnTo>
                <a:lnTo>
                  <a:pt x="1807418" y="1056276"/>
                </a:lnTo>
                <a:lnTo>
                  <a:pt x="781089" y="1056276"/>
                </a:lnTo>
                <a:lnTo>
                  <a:pt x="765512" y="1056276"/>
                </a:lnTo>
                <a:lnTo>
                  <a:pt x="1" y="1056276"/>
                </a:lnTo>
                <a:lnTo>
                  <a:pt x="477648" y="528139"/>
                </a:lnTo>
                <a:lnTo>
                  <a:pt x="0" y="1"/>
                </a:lnTo>
                <a:lnTo>
                  <a:pt x="1026329" y="1"/>
                </a:lnTo>
                <a:lnTo>
                  <a:pt x="1041906" y="1"/>
                </a:lnTo>
                <a:lnTo>
                  <a:pt x="1673690" y="1"/>
                </a:lnTo>
                <a:lnTo>
                  <a:pt x="1673689" y="0"/>
                </a:lnTo>
                <a:lnTo>
                  <a:pt x="2700018" y="0"/>
                </a:lnTo>
                <a:lnTo>
                  <a:pt x="2715595" y="0"/>
                </a:lnTo>
                <a:lnTo>
                  <a:pt x="3481108" y="0"/>
                </a:lnTo>
                <a:close/>
              </a:path>
            </a:pathLst>
          </a:custGeom>
          <a:solidFill>
            <a:schemeClr val="accent1">
              <a:lumMod val="40000"/>
              <a:lumOff val="60000"/>
            </a:schemeClr>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rot="0" flipH="0" flipV="0">
            <a:off x="7651068" y="1923041"/>
            <a:ext cx="3697486" cy="307777"/>
          </a:xfrm>
          <a:prstGeom prst="rect">
            <a:avLst/>
          </a:prstGeom>
          <a:noFill/>
          <a:ln>
            <a:noFill/>
          </a:ln>
        </p:spPr>
        <p:txBody>
          <a:bodyPr vert="horz" wrap="square" lIns="0" tIns="0" rIns="0" bIns="0" rtlCol="0" anchor="b"/>
          <a:lstStyle/>
          <a:p>
            <a:pPr algn="l">
              <a:lnSpc>
                <a:spcPct val="130000"/>
              </a:lnSpc>
            </a:pPr>
            <a:r>
              <a:rPr kumimoji="1" lang="en-US" altLang="zh-CN" sz="1600">
                <a:ln w="12700">
                  <a:noFill/>
                </a:ln>
                <a:solidFill>
                  <a:srgbClr val="262626">
                    <a:alpha val="70000"/>
                  </a:srgbClr>
                </a:solidFill>
                <a:latin typeface="Source Han Sans CN Bold Bold"/>
                <a:ea typeface="Source Han Sans CN Bold Bold"/>
                <a:cs typeface="Source Han Sans CN Bold Bold"/>
              </a:rPr>
              <a:t>发展与治理并重</a:t>
            </a:r>
            <a:endParaRPr kumimoji="1" lang="zh-CN" altLang="en-US"/>
          </a:p>
        </p:txBody>
      </p:sp>
      <p:sp>
        <p:nvSpPr>
          <p:cNvPr id="10" name="标题 1"/>
          <p:cNvSpPr txBox="1"/>
          <p:nvPr/>
        </p:nvSpPr>
        <p:spPr>
          <a:xfrm rot="0" flipH="0" flipV="0">
            <a:off x="7651068" y="2631548"/>
            <a:ext cx="3697486" cy="2872740"/>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262626">
                    <a:alpha val="70000"/>
                  </a:srgbClr>
                </a:solidFill>
                <a:latin typeface="Source Han Sans CN Normal"/>
                <a:ea typeface="Source Han Sans CN Normal"/>
                <a:cs typeface="Source Han Sans CN Normal"/>
              </a:rPr>
              <a:t>国家出台管理办法划定人工智能发展底线，北京建设AI治理试验区探索新模式，企业成立科技伦理委员会加强自律。在发展中规范，在规范中发展，确保新质生产力健康前行。</a:t>
            </a:r>
            <a:endParaRPr kumimoji="1" lang="zh-CN" altLang="en-US"/>
          </a:p>
        </p:txBody>
      </p:sp>
      <p:sp>
        <p:nvSpPr>
          <p:cNvPr id="11" name="标题 1"/>
          <p:cNvSpPr txBox="1"/>
          <p:nvPr/>
        </p:nvSpPr>
        <p:spPr>
          <a:xfrm rot="0" flipH="1" flipV="0">
            <a:off x="300755" y="309663"/>
            <a:ext cx="418072" cy="418072"/>
          </a:xfrm>
          <a:custGeom>
            <a:avLst/>
            <a:gdLst>
              <a:gd name="connsiteX0" fmla="*/ 0 w 756957"/>
              <a:gd name="connsiteY0" fmla="*/ 622718 h 756957"/>
              <a:gd name="connsiteX1" fmla="*/ 134239 w 756957"/>
              <a:gd name="connsiteY1" fmla="*/ 756957 h 756957"/>
              <a:gd name="connsiteX2" fmla="*/ 98814 w 756957"/>
              <a:gd name="connsiteY2" fmla="*/ 756957 h 756957"/>
              <a:gd name="connsiteX3" fmla="*/ 0 w 756957"/>
              <a:gd name="connsiteY3" fmla="*/ 658142 h 756957"/>
              <a:gd name="connsiteX4" fmla="*/ 0 w 756957"/>
              <a:gd name="connsiteY4" fmla="*/ 479157 h 756957"/>
              <a:gd name="connsiteX5" fmla="*/ 277800 w 756957"/>
              <a:gd name="connsiteY5" fmla="*/ 756957 h 756957"/>
              <a:gd name="connsiteX6" fmla="*/ 240510 w 756957"/>
              <a:gd name="connsiteY6" fmla="*/ 756957 h 756957"/>
              <a:gd name="connsiteX7" fmla="*/ 0 w 756957"/>
              <a:gd name="connsiteY7" fmla="*/ 516446 h 756957"/>
              <a:gd name="connsiteX8" fmla="*/ 0 w 756957"/>
              <a:gd name="connsiteY8" fmla="*/ 337461 h 756957"/>
              <a:gd name="connsiteX9" fmla="*/ 419496 w 756957"/>
              <a:gd name="connsiteY9" fmla="*/ 756957 h 756957"/>
              <a:gd name="connsiteX10" fmla="*/ 382208 w 756957"/>
              <a:gd name="connsiteY10" fmla="*/ 756957 h 756957"/>
              <a:gd name="connsiteX11" fmla="*/ 0 w 756957"/>
              <a:gd name="connsiteY11" fmla="*/ 374750 h 756957"/>
              <a:gd name="connsiteX12" fmla="*/ 0 w 756957"/>
              <a:gd name="connsiteY12" fmla="*/ 195765 h 756957"/>
              <a:gd name="connsiteX13" fmla="*/ 561192 w 756957"/>
              <a:gd name="connsiteY13" fmla="*/ 756957 h 756957"/>
              <a:gd name="connsiteX14" fmla="*/ 525768 w 756957"/>
              <a:gd name="connsiteY14" fmla="*/ 756957 h 756957"/>
              <a:gd name="connsiteX15" fmla="*/ 0 w 756957"/>
              <a:gd name="connsiteY15" fmla="*/ 231189 h 756957"/>
              <a:gd name="connsiteX16" fmla="*/ 0 w 756957"/>
              <a:gd name="connsiteY16" fmla="*/ 52204 h 756957"/>
              <a:gd name="connsiteX17" fmla="*/ 702889 w 756957"/>
              <a:gd name="connsiteY17" fmla="*/ 756957 h 756957"/>
              <a:gd name="connsiteX18" fmla="*/ 667465 w 756957"/>
              <a:gd name="connsiteY18" fmla="*/ 756957 h 756957"/>
              <a:gd name="connsiteX19" fmla="*/ 0 w 756957"/>
              <a:gd name="connsiteY19" fmla="*/ 89493 h 756957"/>
              <a:gd name="connsiteX20" fmla="*/ 620855 w 756957"/>
              <a:gd name="connsiteY20" fmla="*/ 0 h 756957"/>
              <a:gd name="connsiteX21" fmla="*/ 658143 w 756957"/>
              <a:gd name="connsiteY21" fmla="*/ 0 h 756957"/>
              <a:gd name="connsiteX22" fmla="*/ 756957 w 756957"/>
              <a:gd name="connsiteY22" fmla="*/ 98814 h 756957"/>
              <a:gd name="connsiteX23" fmla="*/ 756957 w 756957"/>
              <a:gd name="connsiteY23" fmla="*/ 136103 h 756957"/>
              <a:gd name="connsiteX24" fmla="*/ 479157 w 756957"/>
              <a:gd name="connsiteY24" fmla="*/ 0 h 756957"/>
              <a:gd name="connsiteX25" fmla="*/ 516445 w 756957"/>
              <a:gd name="connsiteY25" fmla="*/ 0 h 756957"/>
              <a:gd name="connsiteX26" fmla="*/ 756957 w 756957"/>
              <a:gd name="connsiteY26" fmla="*/ 240511 h 756957"/>
              <a:gd name="connsiteX27" fmla="*/ 756957 w 756957"/>
              <a:gd name="connsiteY27" fmla="*/ 277800 h 756957"/>
              <a:gd name="connsiteX28" fmla="*/ 337461 w 756957"/>
              <a:gd name="connsiteY28" fmla="*/ 0 h 756957"/>
              <a:gd name="connsiteX29" fmla="*/ 372885 w 756957"/>
              <a:gd name="connsiteY29" fmla="*/ 0 h 756957"/>
              <a:gd name="connsiteX30" fmla="*/ 756957 w 756957"/>
              <a:gd name="connsiteY30" fmla="*/ 384073 h 756957"/>
              <a:gd name="connsiteX31" fmla="*/ 756957 w 756957"/>
              <a:gd name="connsiteY31" fmla="*/ 419496 h 756957"/>
              <a:gd name="connsiteX32" fmla="*/ 195765 w 756957"/>
              <a:gd name="connsiteY32" fmla="*/ 0 h 756957"/>
              <a:gd name="connsiteX33" fmla="*/ 231189 w 756957"/>
              <a:gd name="connsiteY33" fmla="*/ 0 h 756957"/>
              <a:gd name="connsiteX34" fmla="*/ 756957 w 756957"/>
              <a:gd name="connsiteY34" fmla="*/ 525769 h 756957"/>
              <a:gd name="connsiteX35" fmla="*/ 756957 w 756957"/>
              <a:gd name="connsiteY35" fmla="*/ 563057 h 756957"/>
              <a:gd name="connsiteX36" fmla="*/ 52204 w 756957"/>
              <a:gd name="connsiteY36" fmla="*/ 0 h 756957"/>
              <a:gd name="connsiteX37" fmla="*/ 89492 w 756957"/>
              <a:gd name="connsiteY37" fmla="*/ 0 h 756957"/>
              <a:gd name="connsiteX38" fmla="*/ 756957 w 756957"/>
              <a:gd name="connsiteY38" fmla="*/ 667465 h 756957"/>
              <a:gd name="connsiteX39" fmla="*/ 756957 w 756957"/>
              <a:gd name="connsiteY39" fmla="*/ 704753 h 756957"/>
            </a:gdLst>
            <a:rect l="l" t="t" r="r" b="b"/>
            <a:pathLst>
              <a:path w="756957" h="756957">
                <a:moveTo>
                  <a:pt x="0" y="622718"/>
                </a:moveTo>
                <a:lnTo>
                  <a:pt x="134239" y="756957"/>
                </a:lnTo>
                <a:lnTo>
                  <a:pt x="98814" y="756957"/>
                </a:lnTo>
                <a:lnTo>
                  <a:pt x="0" y="658142"/>
                </a:lnTo>
                <a:close/>
                <a:moveTo>
                  <a:pt x="0" y="479157"/>
                </a:moveTo>
                <a:lnTo>
                  <a:pt x="277800" y="756957"/>
                </a:lnTo>
                <a:lnTo>
                  <a:pt x="240510" y="756957"/>
                </a:lnTo>
                <a:lnTo>
                  <a:pt x="0" y="516446"/>
                </a:lnTo>
                <a:close/>
                <a:moveTo>
                  <a:pt x="0" y="337461"/>
                </a:moveTo>
                <a:lnTo>
                  <a:pt x="419496" y="756957"/>
                </a:lnTo>
                <a:lnTo>
                  <a:pt x="382208" y="756957"/>
                </a:lnTo>
                <a:lnTo>
                  <a:pt x="0" y="374750"/>
                </a:lnTo>
                <a:close/>
                <a:moveTo>
                  <a:pt x="0" y="195765"/>
                </a:moveTo>
                <a:lnTo>
                  <a:pt x="561192" y="756957"/>
                </a:lnTo>
                <a:lnTo>
                  <a:pt x="525768" y="756957"/>
                </a:lnTo>
                <a:lnTo>
                  <a:pt x="0" y="231189"/>
                </a:lnTo>
                <a:close/>
                <a:moveTo>
                  <a:pt x="0" y="52204"/>
                </a:moveTo>
                <a:lnTo>
                  <a:pt x="702889" y="756957"/>
                </a:lnTo>
                <a:lnTo>
                  <a:pt x="667465" y="756957"/>
                </a:lnTo>
                <a:lnTo>
                  <a:pt x="0" y="89493"/>
                </a:lnTo>
                <a:close/>
                <a:moveTo>
                  <a:pt x="620855" y="0"/>
                </a:moveTo>
                <a:lnTo>
                  <a:pt x="658143" y="0"/>
                </a:lnTo>
                <a:lnTo>
                  <a:pt x="756957" y="98814"/>
                </a:lnTo>
                <a:lnTo>
                  <a:pt x="756957" y="136103"/>
                </a:lnTo>
                <a:close/>
                <a:moveTo>
                  <a:pt x="479157" y="0"/>
                </a:moveTo>
                <a:lnTo>
                  <a:pt x="516445" y="0"/>
                </a:lnTo>
                <a:lnTo>
                  <a:pt x="756957" y="240511"/>
                </a:lnTo>
                <a:lnTo>
                  <a:pt x="756957" y="277800"/>
                </a:lnTo>
                <a:close/>
                <a:moveTo>
                  <a:pt x="337461" y="0"/>
                </a:moveTo>
                <a:lnTo>
                  <a:pt x="372885" y="0"/>
                </a:lnTo>
                <a:lnTo>
                  <a:pt x="756957" y="384073"/>
                </a:lnTo>
                <a:lnTo>
                  <a:pt x="756957" y="419496"/>
                </a:lnTo>
                <a:close/>
                <a:moveTo>
                  <a:pt x="195765" y="0"/>
                </a:moveTo>
                <a:lnTo>
                  <a:pt x="231189" y="0"/>
                </a:lnTo>
                <a:lnTo>
                  <a:pt x="756957" y="525769"/>
                </a:lnTo>
                <a:lnTo>
                  <a:pt x="756957" y="563057"/>
                </a:lnTo>
                <a:close/>
                <a:moveTo>
                  <a:pt x="52204" y="0"/>
                </a:moveTo>
                <a:lnTo>
                  <a:pt x="89492" y="0"/>
                </a:lnTo>
                <a:lnTo>
                  <a:pt x="756957" y="667465"/>
                </a:lnTo>
                <a:lnTo>
                  <a:pt x="756957" y="704753"/>
                </a:lnTo>
                <a:close/>
              </a:path>
            </a:pathLst>
          </a:custGeom>
          <a:solidFill>
            <a:schemeClr val="accent1"/>
          </a:solidFill>
          <a:ln w="16329" cap="flat">
            <a:noFill/>
            <a:miter/>
          </a:ln>
        </p:spPr>
        <p:txBody>
          <a:bodyPr vert="horz" wrap="square" lIns="91440" tIns="45720" rIns="91440" bIns="45720" rtlCol="0" anchor="ctr"/>
          <a:lstStyle/>
          <a:p>
            <a:pPr algn="l">
              <a:lnSpc>
                <a:spcPct val="110000"/>
              </a:lnSpc>
            </a:pPr>
            <a:endParaRPr kumimoji="1" lang="zh-CN" altLang="en-US"/>
          </a:p>
        </p:txBody>
      </p:sp>
      <p:sp>
        <p:nvSpPr>
          <p:cNvPr id="12" name="标题 1"/>
          <p:cNvSpPr txBox="1"/>
          <p:nvPr/>
        </p:nvSpPr>
        <p:spPr>
          <a:xfrm rot="0" flipH="0" flipV="0">
            <a:off x="870659" y="250490"/>
            <a:ext cx="10377569" cy="536419"/>
          </a:xfrm>
          <a:prstGeom prst="rect">
            <a:avLst/>
          </a:prstGeom>
          <a:noFill/>
          <a:ln>
            <a:noFill/>
          </a:ln>
        </p:spPr>
        <p:txBody>
          <a:bodyPr vert="horz" wrap="square" lIns="0" tIns="0" rIns="0" bIns="0" rtlCol="0" anchor="t"/>
          <a:lstStyle/>
          <a:p>
            <a:pPr algn="l">
              <a:lnSpc>
                <a:spcPct val="130000"/>
              </a:lnSpc>
            </a:pPr>
            <a:r>
              <a:rPr kumimoji="1" lang="en-US" altLang="zh-CN" sz="2800">
                <a:ln w="8890">
                  <a:noFill/>
                </a:ln>
                <a:solidFill>
                  <a:srgbClr val="262626">
                    <a:alpha val="100000"/>
                  </a:srgbClr>
                </a:solidFill>
                <a:latin typeface="Source Han Sans CN Bold Bold"/>
                <a:ea typeface="Source Han Sans CN Bold Bold"/>
                <a:cs typeface="Source Han Sans CN Bold Bold"/>
              </a:rPr>
              <a:t>面临的挑战与应对</a:t>
            </a:r>
            <a:endParaRPr kumimoji="1" lang="zh-CN" altLang="en-US"/>
          </a:p>
        </p:txBody>
      </p:sp>
    </p:spTree>
  </p:cSld>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
          <p:cNvPicPr>
            <a:picLocks noChangeAspect="1"/>
          </p:cNvPicPr>
          <p:nvPr/>
        </p:nvPicPr>
        <p:blipFill>
          <a:blip r:embed="rId3">
            <a:alphaModFix amt="100000"/>
          </a:blip>
          <a:srcRect l="18215" t="29572" r="15805" b="4448"/>
          <a:stretch>
            <a:fillRect/>
          </a:stretch>
        </p:blipFill>
        <p:spPr>
          <a:xfrm rot="0" flipH="0" flipV="0">
            <a:off x="0" y="0"/>
            <a:ext cx="12192000" cy="6858000"/>
          </a:xfrm>
          <a:custGeom>
            <a:avLst/>
            <a:gdLst/>
            <a:rect l="l" t="t" r="r" b="b"/>
            <a:pathLst>
              <a:path w="12192000" h="6858000">
                <a:moveTo>
                  <a:pt x="0" y="0"/>
                </a:moveTo>
                <a:lnTo>
                  <a:pt x="12192000" y="0"/>
                </a:lnTo>
                <a:lnTo>
                  <a:pt x="12192000" y="6858000"/>
                </a:lnTo>
                <a:lnTo>
                  <a:pt x="0" y="6858000"/>
                </a:lnTo>
                <a:close/>
              </a:path>
            </a:pathLst>
          </a:custGeom>
          <a:noFill/>
          <a:ln>
            <a:noFill/>
          </a:ln>
        </p:spPr>
      </p:pic>
      <p:sp>
        <p:nvSpPr>
          <p:cNvPr id="3" name="标题 1"/>
          <p:cNvSpPr txBox="1"/>
          <p:nvPr/>
        </p:nvSpPr>
        <p:spPr>
          <a:xfrm rot="0" flipH="0" flipV="0">
            <a:off x="9870529" y="741146"/>
            <a:ext cx="1648371" cy="204692"/>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00000"/>
              </a:lnSpc>
            </a:pPr>
            <a:endParaRPr kumimoji="1" lang="zh-CN" altLang="en-US"/>
          </a:p>
        </p:txBody>
      </p:sp>
      <p:sp>
        <p:nvSpPr>
          <p:cNvPr id="4" name="标题 1"/>
          <p:cNvSpPr txBox="1"/>
          <p:nvPr/>
        </p:nvSpPr>
        <p:spPr>
          <a:xfrm rot="0" flipH="0" flipV="0">
            <a:off x="2976664" y="1483441"/>
            <a:ext cx="8064172" cy="2650879"/>
          </a:xfrm>
          <a:prstGeom prst="rect">
            <a:avLst/>
          </a:prstGeom>
          <a:solidFill>
            <a:schemeClr val="accent2">
              <a:lumMod val="60000"/>
              <a:lumOff val="40000"/>
            </a:schemeClr>
          </a:solidFill>
          <a:ln w="11049" cap="sq">
            <a:solidFill>
              <a:schemeClr val="accent4"/>
            </a:solidFill>
            <a:miter/>
          </a:ln>
          <a:effectLst/>
        </p:spPr>
        <p:txBody>
          <a:bodyPr vert="horz" wrap="square" lIns="79553" tIns="39776" rIns="79553" bIns="39776" rtlCol="0" anchor="ctr"/>
          <a:lstStyle/>
          <a:p>
            <a:pPr algn="ctr">
              <a:lnSpc>
                <a:spcPct val="110000"/>
              </a:lnSpc>
            </a:pPr>
            <a:endParaRPr kumimoji="1" lang="zh-CN" altLang="en-US"/>
          </a:p>
        </p:txBody>
      </p:sp>
      <p:sp>
        <p:nvSpPr>
          <p:cNvPr id="5" name="标题 1"/>
          <p:cNvSpPr txBox="1"/>
          <p:nvPr/>
        </p:nvSpPr>
        <p:spPr>
          <a:xfrm rot="0" flipH="0" flipV="0">
            <a:off x="1151168" y="1483441"/>
            <a:ext cx="2272972" cy="2650879"/>
          </a:xfrm>
          <a:prstGeom prst="snip2DiagRect">
            <a:avLst/>
          </a:prstGeom>
          <a:solidFill>
            <a:schemeClr val="bg1"/>
          </a:solidFill>
          <a:ln w="11049" cap="sq">
            <a:solidFill>
              <a:schemeClr val="accent4"/>
            </a:solidFill>
            <a:miter/>
          </a:ln>
          <a:effectLst/>
        </p:spPr>
        <p:txBody>
          <a:bodyPr vert="horz" wrap="square" lIns="79553" tIns="39776" rIns="79553" bIns="39776" rtlCol="0" anchor="ctr"/>
          <a:lstStyle/>
          <a:p>
            <a:pPr algn="ctr">
              <a:lnSpc>
                <a:spcPct val="110000"/>
              </a:lnSpc>
            </a:pPr>
            <a:endParaRPr kumimoji="1" lang="zh-CN" altLang="en-US"/>
          </a:p>
        </p:txBody>
      </p:sp>
      <p:sp>
        <p:nvSpPr>
          <p:cNvPr id="6" name="标题 1"/>
          <p:cNvSpPr txBox="1"/>
          <p:nvPr/>
        </p:nvSpPr>
        <p:spPr>
          <a:xfrm rot="0" flipH="0" flipV="0">
            <a:off x="988200" y="-215900"/>
            <a:ext cx="2598416" cy="3549414"/>
          </a:xfrm>
          <a:prstGeom prst="rect">
            <a:avLst/>
          </a:prstGeom>
          <a:noFill/>
          <a:ln>
            <a:noFill/>
          </a:ln>
          <a:effectLst/>
        </p:spPr>
        <p:txBody>
          <a:bodyPr vert="horz" wrap="square" lIns="79553" tIns="39776" rIns="79553" bIns="39776" rtlCol="0" anchor="b"/>
          <a:lstStyle/>
          <a:p>
            <a:pPr algn="ctr">
              <a:lnSpc>
                <a:spcPct val="130000"/>
              </a:lnSpc>
            </a:pPr>
            <a:r>
              <a:rPr kumimoji="1" lang="en-US" altLang="zh-CN" sz="6600">
                <a:ln w="12700">
                  <a:noFill/>
                </a:ln>
                <a:solidFill>
                  <a:srgbClr val="FF4040">
                    <a:alpha val="100000"/>
                  </a:srgbClr>
                </a:solidFill>
                <a:latin typeface="Source Han Serif SC Bold"/>
                <a:ea typeface="Source Han Serif SC Bold"/>
                <a:cs typeface="Source Han Serif SC Bold"/>
              </a:rPr>
              <a:t>04</a:t>
            </a:r>
            <a:endParaRPr kumimoji="1" lang="zh-CN" altLang="en-US"/>
          </a:p>
        </p:txBody>
      </p:sp>
      <p:sp>
        <p:nvSpPr>
          <p:cNvPr id="7" name="标题 1"/>
          <p:cNvSpPr txBox="1"/>
          <p:nvPr/>
        </p:nvSpPr>
        <p:spPr>
          <a:xfrm rot="0" flipH="0" flipV="0">
            <a:off x="3701084" y="1808044"/>
            <a:ext cx="7062808" cy="1742322"/>
          </a:xfrm>
          <a:prstGeom prst="rect">
            <a:avLst/>
          </a:prstGeom>
          <a:noFill/>
          <a:ln>
            <a:noFill/>
          </a:ln>
          <a:effectLst/>
        </p:spPr>
        <p:txBody>
          <a:bodyPr vert="horz" wrap="square" lIns="79553" tIns="39776" rIns="79553" bIns="39776" rtlCol="0" anchor="t"/>
          <a:lstStyle/>
          <a:p>
            <a:pPr algn="l">
              <a:lnSpc>
                <a:spcPct val="130000"/>
              </a:lnSpc>
            </a:pPr>
            <a:r>
              <a:rPr kumimoji="1" lang="en-US" altLang="zh-CN" sz="5038">
                <a:ln w="12700">
                  <a:noFill/>
                </a:ln>
                <a:solidFill>
                  <a:srgbClr val="FFFFFF">
                    <a:alpha val="100000"/>
                  </a:srgbClr>
                </a:solidFill>
                <a:latin typeface="Source Han Serif SC Bold"/>
                <a:ea typeface="Source Han Serif SC Bold"/>
                <a:cs typeface="Source Han Serif SC Bold"/>
              </a:rPr>
              <a:t>党员担当：引领新质生产力征程</a:t>
            </a:r>
            <a:endParaRPr kumimoji="1" lang="zh-CN" altLang="en-US"/>
          </a:p>
        </p:txBody>
      </p:sp>
      <p:pic>
        <p:nvPicPr>
          <p:cNvPr id="8" name=""/>
          <p:cNvPicPr>
            <a:picLocks noChangeAspect="1"/>
          </p:cNvPicPr>
          <p:nvPr/>
        </p:nvPicPr>
        <p:blipFill>
          <a:blip r:embed="rId4">
            <a:alphaModFix amt="100000"/>
          </a:blip>
          <a:srcRect l="0" t="0" r="0" b="0"/>
          <a:stretch>
            <a:fillRect/>
          </a:stretch>
        </p:blipFill>
        <p:spPr>
          <a:xfrm rot="0" flipH="0" flipV="0">
            <a:off x="0" y="-10396"/>
            <a:ext cx="12192000" cy="1347216"/>
          </a:xfrm>
          <a:prstGeom prst="rect">
            <a:avLst/>
          </a:prstGeom>
          <a:noFill/>
          <a:ln>
            <a:noFill/>
          </a:ln>
        </p:spPr>
      </p:pic>
    </p:spTree>
  </p:cSld>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solidFill>
            <a:schemeClr val="bg1"/>
          </a:solidFill>
          <a:ln cap="flat">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754889" y="2307600"/>
            <a:ext cx="5040000" cy="2700000"/>
          </a:xfrm>
          <a:prstGeom prst="round2DiagRect">
            <a:avLst/>
          </a:prstGeom>
          <a:solidFill>
            <a:schemeClr val="bg1">
              <a:lumMod val="95000"/>
            </a:schemeClr>
          </a:solidFill>
          <a:ln cap="rnd">
            <a:noFill/>
            <a:prstDash val="solid"/>
            <a:round/>
            <a:headEnd/>
            <a:tailEnd/>
          </a:ln>
          <a:effectLst/>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896765" y="2585047"/>
            <a:ext cx="613058" cy="720000"/>
          </a:xfrm>
          <a:prstGeom prst="rect">
            <a:avLst/>
          </a:prstGeom>
          <a:noFill/>
          <a:ln>
            <a:noFill/>
          </a:ln>
        </p:spPr>
        <p:txBody>
          <a:bodyPr vert="horz" wrap="none" lIns="0" tIns="0" rIns="0" bIns="0" rtlCol="0" anchor="ctr"/>
          <a:lstStyle/>
          <a:p>
            <a:pPr algn="ctr">
              <a:lnSpc>
                <a:spcPct val="100000"/>
              </a:lnSpc>
            </a:pPr>
            <a:r>
              <a:rPr kumimoji="1" lang="en-US" altLang="zh-CN" sz="4400">
                <a:ln w="12700">
                  <a:noFill/>
                </a:ln>
                <a:solidFill>
                  <a:srgbClr val="FF4040">
                    <a:alpha val="100000"/>
                  </a:srgbClr>
                </a:solidFill>
                <a:latin typeface="OPPOSans L"/>
                <a:ea typeface="OPPOSans L"/>
                <a:cs typeface="OPPOSans L"/>
              </a:rPr>
              <a:t>1</a:t>
            </a:r>
            <a:endParaRPr kumimoji="1" lang="zh-CN" altLang="en-US"/>
          </a:p>
        </p:txBody>
      </p:sp>
      <p:sp>
        <p:nvSpPr>
          <p:cNvPr id="5" name="标题 1"/>
          <p:cNvSpPr txBox="1"/>
          <p:nvPr/>
        </p:nvSpPr>
        <p:spPr>
          <a:xfrm rot="0" flipH="0" flipV="0">
            <a:off x="5598546" y="2256800"/>
            <a:ext cx="252000" cy="252000"/>
          </a:xfrm>
          <a:custGeom>
            <a:avLst/>
            <a:gdLst>
              <a:gd name="connsiteX0" fmla="*/ 0 w 1152000"/>
              <a:gd name="connsiteY0" fmla="*/ 0 h 1152001"/>
              <a:gd name="connsiteX1" fmla="*/ 1152000 w 1152000"/>
              <a:gd name="connsiteY1" fmla="*/ 0 h 1152001"/>
              <a:gd name="connsiteX2" fmla="*/ 1152000 w 1152000"/>
              <a:gd name="connsiteY2" fmla="*/ 1 h 1152001"/>
              <a:gd name="connsiteX3" fmla="*/ 1152000 w 1152000"/>
              <a:gd name="connsiteY3" fmla="*/ 504000 h 1152001"/>
              <a:gd name="connsiteX4" fmla="*/ 1152000 w 1152000"/>
              <a:gd name="connsiteY4" fmla="*/ 1152001 h 1152001"/>
              <a:gd name="connsiteX5" fmla="*/ 648000 w 1152000"/>
              <a:gd name="connsiteY5" fmla="*/ 1152001 h 1152001"/>
              <a:gd name="connsiteX6" fmla="*/ 648000 w 1152000"/>
              <a:gd name="connsiteY6" fmla="*/ 504000 h 1152001"/>
              <a:gd name="connsiteX7" fmla="*/ 0 w 1152000"/>
              <a:gd name="connsiteY7" fmla="*/ 504000 h 1152001"/>
            </a:gdLst>
            <a:rect l="l" t="t" r="r" b="b"/>
            <a:pathLst>
              <a:path w="1152000" h="1152001">
                <a:moveTo>
                  <a:pt x="0" y="0"/>
                </a:moveTo>
                <a:lnTo>
                  <a:pt x="1152000" y="0"/>
                </a:lnTo>
                <a:lnTo>
                  <a:pt x="1152000" y="1"/>
                </a:lnTo>
                <a:lnTo>
                  <a:pt x="1152000" y="504000"/>
                </a:lnTo>
                <a:lnTo>
                  <a:pt x="1152000" y="1152001"/>
                </a:lnTo>
                <a:lnTo>
                  <a:pt x="648000" y="1152001"/>
                </a:lnTo>
                <a:lnTo>
                  <a:pt x="648000" y="504000"/>
                </a:lnTo>
                <a:lnTo>
                  <a:pt x="0" y="504000"/>
                </a:lnTo>
                <a:close/>
              </a:path>
            </a:pathLst>
          </a:custGeom>
          <a:solidFill>
            <a:schemeClr val="accent1"/>
          </a:solidFill>
          <a:ln cap="sq">
            <a:noFill/>
            <a:prstDash val="solid"/>
            <a:miter/>
          </a:ln>
          <a:effectLst>
            <a:outerShdw dist="127000" blurRad="254000" dir="8100000" sx="100000" sy="100000" kx="0" ky="0" algn="tr" rotWithShape="0">
              <a:schemeClr val="tx1">
                <a:alpha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0" flipH="0" flipV="0">
            <a:off x="1619896" y="3262668"/>
            <a:ext cx="3960000" cy="1440000"/>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262626">
                    <a:alpha val="100000"/>
                  </a:srgbClr>
                </a:solidFill>
                <a:latin typeface="Source Han Sans CN Normal"/>
                <a:ea typeface="Source Han Sans CN Normal"/>
                <a:cs typeface="Source Han Sans CN Normal"/>
              </a:rPr>
              <a:t>海淀区通过“党建入章”“党建引领”等措施，将党组织的组织优势转化为创新优势。在科技企业设立党员先锋岗和党员技术攻关小组，让党旗在科研一线高高飘扬。</a:t>
            </a:r>
            <a:endParaRPr kumimoji="1" lang="zh-CN" altLang="en-US"/>
          </a:p>
        </p:txBody>
      </p:sp>
      <p:sp>
        <p:nvSpPr>
          <p:cNvPr id="7" name="标题 1"/>
          <p:cNvSpPr txBox="1"/>
          <p:nvPr/>
        </p:nvSpPr>
        <p:spPr>
          <a:xfrm rot="0" flipH="0" flipV="0">
            <a:off x="1619896" y="2475968"/>
            <a:ext cx="3960000" cy="720000"/>
          </a:xfrm>
          <a:prstGeom prst="rect">
            <a:avLst/>
          </a:prstGeom>
          <a:noFill/>
          <a:ln>
            <a:noFill/>
          </a:ln>
        </p:spPr>
        <p:txBody>
          <a:bodyPr vert="horz" wrap="square" lIns="0" tIns="0" rIns="0" bIns="0" rtlCol="0" anchor="ctr"/>
          <a:lstStyle/>
          <a:p>
            <a:pPr algn="l">
              <a:lnSpc>
                <a:spcPct val="130000"/>
              </a:lnSpc>
            </a:pPr>
            <a:r>
              <a:rPr kumimoji="1" lang="en-US" altLang="zh-CN" sz="1600">
                <a:ln w="12700">
                  <a:noFill/>
                </a:ln>
                <a:solidFill>
                  <a:srgbClr val="262626">
                    <a:alpha val="100000"/>
                  </a:srgbClr>
                </a:solidFill>
                <a:latin typeface="Source Han Sans CN Bold Bold"/>
                <a:ea typeface="Source Han Sans CN Bold Bold"/>
                <a:cs typeface="Source Han Sans CN Bold Bold"/>
              </a:rPr>
              <a:t>党组织的战斗堡垒作用</a:t>
            </a:r>
            <a:endParaRPr kumimoji="1" lang="zh-CN" altLang="en-US"/>
          </a:p>
        </p:txBody>
      </p:sp>
      <p:sp>
        <p:nvSpPr>
          <p:cNvPr id="8" name="标题 1"/>
          <p:cNvSpPr txBox="1"/>
          <p:nvPr/>
        </p:nvSpPr>
        <p:spPr>
          <a:xfrm rot="0" flipH="0" flipV="0">
            <a:off x="6328753" y="2312764"/>
            <a:ext cx="5040000" cy="2700000"/>
          </a:xfrm>
          <a:prstGeom prst="round2DiagRect">
            <a:avLst/>
          </a:prstGeom>
          <a:solidFill>
            <a:schemeClr val="bg1">
              <a:lumMod val="95000"/>
            </a:schemeClr>
          </a:solidFill>
          <a:ln cap="rnd">
            <a:noFill/>
            <a:prstDash val="solid"/>
            <a:round/>
            <a:headEnd/>
            <a:tailEnd/>
          </a:ln>
          <a:effectLst/>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rot="0" flipH="0" flipV="0">
            <a:off x="6470631" y="2590211"/>
            <a:ext cx="613058" cy="720000"/>
          </a:xfrm>
          <a:prstGeom prst="rect">
            <a:avLst/>
          </a:prstGeom>
          <a:noFill/>
          <a:ln>
            <a:noFill/>
          </a:ln>
        </p:spPr>
        <p:txBody>
          <a:bodyPr vert="horz" wrap="none" lIns="0" tIns="0" rIns="0" bIns="0" rtlCol="0" anchor="ctr"/>
          <a:lstStyle/>
          <a:p>
            <a:pPr algn="ctr">
              <a:lnSpc>
                <a:spcPct val="100000"/>
              </a:lnSpc>
            </a:pPr>
            <a:r>
              <a:rPr kumimoji="1" lang="en-US" altLang="zh-CN" sz="4400">
                <a:ln w="12700">
                  <a:noFill/>
                </a:ln>
                <a:solidFill>
                  <a:srgbClr val="FF4040">
                    <a:alpha val="100000"/>
                  </a:srgbClr>
                </a:solidFill>
                <a:latin typeface="OPPOSans L"/>
                <a:ea typeface="OPPOSans L"/>
                <a:cs typeface="OPPOSans L"/>
              </a:rPr>
              <a:t>2</a:t>
            </a:r>
            <a:endParaRPr kumimoji="1" lang="zh-CN" altLang="en-US"/>
          </a:p>
        </p:txBody>
      </p:sp>
      <p:sp>
        <p:nvSpPr>
          <p:cNvPr id="10" name="标题 1"/>
          <p:cNvSpPr txBox="1"/>
          <p:nvPr/>
        </p:nvSpPr>
        <p:spPr>
          <a:xfrm rot="0" flipH="0" flipV="0">
            <a:off x="11172410" y="2251636"/>
            <a:ext cx="252000" cy="252000"/>
          </a:xfrm>
          <a:custGeom>
            <a:avLst/>
            <a:gdLst>
              <a:gd name="connsiteX0" fmla="*/ 0 w 1152000"/>
              <a:gd name="connsiteY0" fmla="*/ 0 h 1152001"/>
              <a:gd name="connsiteX1" fmla="*/ 1152000 w 1152000"/>
              <a:gd name="connsiteY1" fmla="*/ 0 h 1152001"/>
              <a:gd name="connsiteX2" fmla="*/ 1152000 w 1152000"/>
              <a:gd name="connsiteY2" fmla="*/ 1 h 1152001"/>
              <a:gd name="connsiteX3" fmla="*/ 1152000 w 1152000"/>
              <a:gd name="connsiteY3" fmla="*/ 504000 h 1152001"/>
              <a:gd name="connsiteX4" fmla="*/ 1152000 w 1152000"/>
              <a:gd name="connsiteY4" fmla="*/ 1152001 h 1152001"/>
              <a:gd name="connsiteX5" fmla="*/ 648000 w 1152000"/>
              <a:gd name="connsiteY5" fmla="*/ 1152001 h 1152001"/>
              <a:gd name="connsiteX6" fmla="*/ 648000 w 1152000"/>
              <a:gd name="connsiteY6" fmla="*/ 504000 h 1152001"/>
              <a:gd name="connsiteX7" fmla="*/ 0 w 1152000"/>
              <a:gd name="connsiteY7" fmla="*/ 504000 h 1152001"/>
            </a:gdLst>
            <a:rect l="l" t="t" r="r" b="b"/>
            <a:pathLst>
              <a:path w="1152000" h="1152001">
                <a:moveTo>
                  <a:pt x="0" y="0"/>
                </a:moveTo>
                <a:lnTo>
                  <a:pt x="1152000" y="0"/>
                </a:lnTo>
                <a:lnTo>
                  <a:pt x="1152000" y="1"/>
                </a:lnTo>
                <a:lnTo>
                  <a:pt x="1152000" y="504000"/>
                </a:lnTo>
                <a:lnTo>
                  <a:pt x="1152000" y="1152001"/>
                </a:lnTo>
                <a:lnTo>
                  <a:pt x="648000" y="1152001"/>
                </a:lnTo>
                <a:lnTo>
                  <a:pt x="648000" y="504000"/>
                </a:lnTo>
                <a:lnTo>
                  <a:pt x="0" y="504000"/>
                </a:lnTo>
                <a:close/>
              </a:path>
            </a:pathLst>
          </a:custGeom>
          <a:solidFill>
            <a:schemeClr val="accent1"/>
          </a:solidFill>
          <a:ln cap="sq">
            <a:noFill/>
            <a:prstDash val="solid"/>
            <a:miter/>
          </a:ln>
          <a:effectLst>
            <a:outerShdw dist="127000" blurRad="254000" dir="8100000" sx="100000" sy="100000" kx="0" ky="0" algn="tr" rotWithShape="0">
              <a:schemeClr val="tx1">
                <a:alpha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rot="0" flipH="0" flipV="0">
            <a:off x="7193760" y="3262668"/>
            <a:ext cx="3960000" cy="1440000"/>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262626">
                    <a:alpha val="100000"/>
                  </a:srgbClr>
                </a:solidFill>
                <a:latin typeface="Source Han Sans CN Normal"/>
                <a:ea typeface="Source Han Sans CN Normal"/>
                <a:cs typeface="Source Han Sans CN Normal"/>
              </a:rPr>
              <a:t>党员在科研工作中发挥先锋模范作用，带领团队攻克技术难题。他们将自身的专业知识和技能与党组织的引领相结合，为科技创新贡献力量。</a:t>
            </a:r>
            <a:endParaRPr kumimoji="1" lang="zh-CN" altLang="en-US"/>
          </a:p>
        </p:txBody>
      </p:sp>
      <p:sp>
        <p:nvSpPr>
          <p:cNvPr id="12" name="标题 1"/>
          <p:cNvSpPr txBox="1"/>
          <p:nvPr/>
        </p:nvSpPr>
        <p:spPr>
          <a:xfrm rot="0" flipH="0" flipV="0">
            <a:off x="7193760" y="2475968"/>
            <a:ext cx="3960000" cy="720000"/>
          </a:xfrm>
          <a:prstGeom prst="rect">
            <a:avLst/>
          </a:prstGeom>
          <a:noFill/>
          <a:ln>
            <a:noFill/>
          </a:ln>
        </p:spPr>
        <p:txBody>
          <a:bodyPr vert="horz" wrap="square" lIns="0" tIns="0" rIns="0" bIns="0" rtlCol="0" anchor="ctr"/>
          <a:lstStyle/>
          <a:p>
            <a:pPr algn="l">
              <a:lnSpc>
                <a:spcPct val="130000"/>
              </a:lnSpc>
            </a:pPr>
            <a:r>
              <a:rPr kumimoji="1" lang="en-US" altLang="zh-CN" sz="1600">
                <a:ln w="12700">
                  <a:noFill/>
                </a:ln>
                <a:solidFill>
                  <a:srgbClr val="262626">
                    <a:alpha val="100000"/>
                  </a:srgbClr>
                </a:solidFill>
                <a:latin typeface="Source Han Sans CN Bold Bold"/>
                <a:ea typeface="Source Han Sans CN Bold Bold"/>
                <a:cs typeface="Source Han Sans CN Bold Bold"/>
              </a:rPr>
              <a:t>党员的先锋模范作用</a:t>
            </a:r>
            <a:endParaRPr kumimoji="1" lang="zh-CN" altLang="en-US"/>
          </a:p>
        </p:txBody>
      </p:sp>
      <p:sp>
        <p:nvSpPr>
          <p:cNvPr id="13" name="标题 1"/>
          <p:cNvSpPr txBox="1"/>
          <p:nvPr/>
        </p:nvSpPr>
        <p:spPr>
          <a:xfrm rot="0" flipH="1" flipV="0">
            <a:off x="300755" y="309663"/>
            <a:ext cx="418072" cy="418072"/>
          </a:xfrm>
          <a:custGeom>
            <a:avLst/>
            <a:gdLst>
              <a:gd name="connsiteX0" fmla="*/ 0 w 756957"/>
              <a:gd name="connsiteY0" fmla="*/ 622718 h 756957"/>
              <a:gd name="connsiteX1" fmla="*/ 134239 w 756957"/>
              <a:gd name="connsiteY1" fmla="*/ 756957 h 756957"/>
              <a:gd name="connsiteX2" fmla="*/ 98814 w 756957"/>
              <a:gd name="connsiteY2" fmla="*/ 756957 h 756957"/>
              <a:gd name="connsiteX3" fmla="*/ 0 w 756957"/>
              <a:gd name="connsiteY3" fmla="*/ 658142 h 756957"/>
              <a:gd name="connsiteX4" fmla="*/ 0 w 756957"/>
              <a:gd name="connsiteY4" fmla="*/ 479157 h 756957"/>
              <a:gd name="connsiteX5" fmla="*/ 277800 w 756957"/>
              <a:gd name="connsiteY5" fmla="*/ 756957 h 756957"/>
              <a:gd name="connsiteX6" fmla="*/ 240510 w 756957"/>
              <a:gd name="connsiteY6" fmla="*/ 756957 h 756957"/>
              <a:gd name="connsiteX7" fmla="*/ 0 w 756957"/>
              <a:gd name="connsiteY7" fmla="*/ 516446 h 756957"/>
              <a:gd name="connsiteX8" fmla="*/ 0 w 756957"/>
              <a:gd name="connsiteY8" fmla="*/ 337461 h 756957"/>
              <a:gd name="connsiteX9" fmla="*/ 419496 w 756957"/>
              <a:gd name="connsiteY9" fmla="*/ 756957 h 756957"/>
              <a:gd name="connsiteX10" fmla="*/ 382208 w 756957"/>
              <a:gd name="connsiteY10" fmla="*/ 756957 h 756957"/>
              <a:gd name="connsiteX11" fmla="*/ 0 w 756957"/>
              <a:gd name="connsiteY11" fmla="*/ 374750 h 756957"/>
              <a:gd name="connsiteX12" fmla="*/ 0 w 756957"/>
              <a:gd name="connsiteY12" fmla="*/ 195765 h 756957"/>
              <a:gd name="connsiteX13" fmla="*/ 561192 w 756957"/>
              <a:gd name="connsiteY13" fmla="*/ 756957 h 756957"/>
              <a:gd name="connsiteX14" fmla="*/ 525768 w 756957"/>
              <a:gd name="connsiteY14" fmla="*/ 756957 h 756957"/>
              <a:gd name="connsiteX15" fmla="*/ 0 w 756957"/>
              <a:gd name="connsiteY15" fmla="*/ 231189 h 756957"/>
              <a:gd name="connsiteX16" fmla="*/ 0 w 756957"/>
              <a:gd name="connsiteY16" fmla="*/ 52204 h 756957"/>
              <a:gd name="connsiteX17" fmla="*/ 702889 w 756957"/>
              <a:gd name="connsiteY17" fmla="*/ 756957 h 756957"/>
              <a:gd name="connsiteX18" fmla="*/ 667465 w 756957"/>
              <a:gd name="connsiteY18" fmla="*/ 756957 h 756957"/>
              <a:gd name="connsiteX19" fmla="*/ 0 w 756957"/>
              <a:gd name="connsiteY19" fmla="*/ 89493 h 756957"/>
              <a:gd name="connsiteX20" fmla="*/ 620855 w 756957"/>
              <a:gd name="connsiteY20" fmla="*/ 0 h 756957"/>
              <a:gd name="connsiteX21" fmla="*/ 658143 w 756957"/>
              <a:gd name="connsiteY21" fmla="*/ 0 h 756957"/>
              <a:gd name="connsiteX22" fmla="*/ 756957 w 756957"/>
              <a:gd name="connsiteY22" fmla="*/ 98814 h 756957"/>
              <a:gd name="connsiteX23" fmla="*/ 756957 w 756957"/>
              <a:gd name="connsiteY23" fmla="*/ 136103 h 756957"/>
              <a:gd name="connsiteX24" fmla="*/ 479157 w 756957"/>
              <a:gd name="connsiteY24" fmla="*/ 0 h 756957"/>
              <a:gd name="connsiteX25" fmla="*/ 516445 w 756957"/>
              <a:gd name="connsiteY25" fmla="*/ 0 h 756957"/>
              <a:gd name="connsiteX26" fmla="*/ 756957 w 756957"/>
              <a:gd name="connsiteY26" fmla="*/ 240511 h 756957"/>
              <a:gd name="connsiteX27" fmla="*/ 756957 w 756957"/>
              <a:gd name="connsiteY27" fmla="*/ 277800 h 756957"/>
              <a:gd name="connsiteX28" fmla="*/ 337461 w 756957"/>
              <a:gd name="connsiteY28" fmla="*/ 0 h 756957"/>
              <a:gd name="connsiteX29" fmla="*/ 372885 w 756957"/>
              <a:gd name="connsiteY29" fmla="*/ 0 h 756957"/>
              <a:gd name="connsiteX30" fmla="*/ 756957 w 756957"/>
              <a:gd name="connsiteY30" fmla="*/ 384073 h 756957"/>
              <a:gd name="connsiteX31" fmla="*/ 756957 w 756957"/>
              <a:gd name="connsiteY31" fmla="*/ 419496 h 756957"/>
              <a:gd name="connsiteX32" fmla="*/ 195765 w 756957"/>
              <a:gd name="connsiteY32" fmla="*/ 0 h 756957"/>
              <a:gd name="connsiteX33" fmla="*/ 231189 w 756957"/>
              <a:gd name="connsiteY33" fmla="*/ 0 h 756957"/>
              <a:gd name="connsiteX34" fmla="*/ 756957 w 756957"/>
              <a:gd name="connsiteY34" fmla="*/ 525769 h 756957"/>
              <a:gd name="connsiteX35" fmla="*/ 756957 w 756957"/>
              <a:gd name="connsiteY35" fmla="*/ 563057 h 756957"/>
              <a:gd name="connsiteX36" fmla="*/ 52204 w 756957"/>
              <a:gd name="connsiteY36" fmla="*/ 0 h 756957"/>
              <a:gd name="connsiteX37" fmla="*/ 89492 w 756957"/>
              <a:gd name="connsiteY37" fmla="*/ 0 h 756957"/>
              <a:gd name="connsiteX38" fmla="*/ 756957 w 756957"/>
              <a:gd name="connsiteY38" fmla="*/ 667465 h 756957"/>
              <a:gd name="connsiteX39" fmla="*/ 756957 w 756957"/>
              <a:gd name="connsiteY39" fmla="*/ 704753 h 756957"/>
            </a:gdLst>
            <a:rect l="l" t="t" r="r" b="b"/>
            <a:pathLst>
              <a:path w="756957" h="756957">
                <a:moveTo>
                  <a:pt x="0" y="622718"/>
                </a:moveTo>
                <a:lnTo>
                  <a:pt x="134239" y="756957"/>
                </a:lnTo>
                <a:lnTo>
                  <a:pt x="98814" y="756957"/>
                </a:lnTo>
                <a:lnTo>
                  <a:pt x="0" y="658142"/>
                </a:lnTo>
                <a:close/>
                <a:moveTo>
                  <a:pt x="0" y="479157"/>
                </a:moveTo>
                <a:lnTo>
                  <a:pt x="277800" y="756957"/>
                </a:lnTo>
                <a:lnTo>
                  <a:pt x="240510" y="756957"/>
                </a:lnTo>
                <a:lnTo>
                  <a:pt x="0" y="516446"/>
                </a:lnTo>
                <a:close/>
                <a:moveTo>
                  <a:pt x="0" y="337461"/>
                </a:moveTo>
                <a:lnTo>
                  <a:pt x="419496" y="756957"/>
                </a:lnTo>
                <a:lnTo>
                  <a:pt x="382208" y="756957"/>
                </a:lnTo>
                <a:lnTo>
                  <a:pt x="0" y="374750"/>
                </a:lnTo>
                <a:close/>
                <a:moveTo>
                  <a:pt x="0" y="195765"/>
                </a:moveTo>
                <a:lnTo>
                  <a:pt x="561192" y="756957"/>
                </a:lnTo>
                <a:lnTo>
                  <a:pt x="525768" y="756957"/>
                </a:lnTo>
                <a:lnTo>
                  <a:pt x="0" y="231189"/>
                </a:lnTo>
                <a:close/>
                <a:moveTo>
                  <a:pt x="0" y="52204"/>
                </a:moveTo>
                <a:lnTo>
                  <a:pt x="702889" y="756957"/>
                </a:lnTo>
                <a:lnTo>
                  <a:pt x="667465" y="756957"/>
                </a:lnTo>
                <a:lnTo>
                  <a:pt x="0" y="89493"/>
                </a:lnTo>
                <a:close/>
                <a:moveTo>
                  <a:pt x="620855" y="0"/>
                </a:moveTo>
                <a:lnTo>
                  <a:pt x="658143" y="0"/>
                </a:lnTo>
                <a:lnTo>
                  <a:pt x="756957" y="98814"/>
                </a:lnTo>
                <a:lnTo>
                  <a:pt x="756957" y="136103"/>
                </a:lnTo>
                <a:close/>
                <a:moveTo>
                  <a:pt x="479157" y="0"/>
                </a:moveTo>
                <a:lnTo>
                  <a:pt x="516445" y="0"/>
                </a:lnTo>
                <a:lnTo>
                  <a:pt x="756957" y="240511"/>
                </a:lnTo>
                <a:lnTo>
                  <a:pt x="756957" y="277800"/>
                </a:lnTo>
                <a:close/>
                <a:moveTo>
                  <a:pt x="337461" y="0"/>
                </a:moveTo>
                <a:lnTo>
                  <a:pt x="372885" y="0"/>
                </a:lnTo>
                <a:lnTo>
                  <a:pt x="756957" y="384073"/>
                </a:lnTo>
                <a:lnTo>
                  <a:pt x="756957" y="419496"/>
                </a:lnTo>
                <a:close/>
                <a:moveTo>
                  <a:pt x="195765" y="0"/>
                </a:moveTo>
                <a:lnTo>
                  <a:pt x="231189" y="0"/>
                </a:lnTo>
                <a:lnTo>
                  <a:pt x="756957" y="525769"/>
                </a:lnTo>
                <a:lnTo>
                  <a:pt x="756957" y="563057"/>
                </a:lnTo>
                <a:close/>
                <a:moveTo>
                  <a:pt x="52204" y="0"/>
                </a:moveTo>
                <a:lnTo>
                  <a:pt x="89492" y="0"/>
                </a:lnTo>
                <a:lnTo>
                  <a:pt x="756957" y="667465"/>
                </a:lnTo>
                <a:lnTo>
                  <a:pt x="756957" y="704753"/>
                </a:lnTo>
                <a:close/>
              </a:path>
            </a:pathLst>
          </a:custGeom>
          <a:solidFill>
            <a:schemeClr val="accent1"/>
          </a:solidFill>
          <a:ln w="16329" cap="flat">
            <a:noFill/>
            <a:miter/>
          </a:ln>
        </p:spPr>
        <p:txBody>
          <a:bodyPr vert="horz" wrap="square" lIns="91440" tIns="45720" rIns="91440" bIns="45720" rtlCol="0" anchor="ctr"/>
          <a:lstStyle/>
          <a:p>
            <a:pPr algn="l">
              <a:lnSpc>
                <a:spcPct val="110000"/>
              </a:lnSpc>
            </a:pPr>
            <a:endParaRPr kumimoji="1" lang="zh-CN" altLang="en-US"/>
          </a:p>
        </p:txBody>
      </p:sp>
      <p:sp>
        <p:nvSpPr>
          <p:cNvPr id="14" name="标题 1"/>
          <p:cNvSpPr txBox="1"/>
          <p:nvPr/>
        </p:nvSpPr>
        <p:spPr>
          <a:xfrm rot="0" flipH="0" flipV="0">
            <a:off x="870659" y="250490"/>
            <a:ext cx="10377569" cy="536419"/>
          </a:xfrm>
          <a:prstGeom prst="rect">
            <a:avLst/>
          </a:prstGeom>
          <a:noFill/>
          <a:ln>
            <a:noFill/>
          </a:ln>
        </p:spPr>
        <p:txBody>
          <a:bodyPr vert="horz" wrap="square" lIns="0" tIns="0" rIns="0" bIns="0" rtlCol="0" anchor="t"/>
          <a:lstStyle/>
          <a:p>
            <a:pPr algn="l">
              <a:lnSpc>
                <a:spcPct val="130000"/>
              </a:lnSpc>
            </a:pPr>
            <a:r>
              <a:rPr kumimoji="1" lang="en-US" altLang="zh-CN" sz="2800">
                <a:ln w="8890">
                  <a:noFill/>
                </a:ln>
                <a:solidFill>
                  <a:srgbClr val="262626">
                    <a:alpha val="100000"/>
                  </a:srgbClr>
                </a:solidFill>
                <a:latin typeface="Source Han Sans CN Bold Bold"/>
                <a:ea typeface="Source Han Sans CN Bold Bold"/>
                <a:cs typeface="Source Han Sans CN Bold Bold"/>
              </a:rPr>
              <a:t>党建引领科技创新</a:t>
            </a:r>
            <a:endParaRPr kumimoji="1" lang="zh-CN" altLang="en-US"/>
          </a:p>
        </p:txBody>
      </p:sp>
    </p:spTree>
  </p:cSld>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solidFill>
            <a:schemeClr val="bg1"/>
          </a:solidFill>
          <a:ln cap="flat">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3672779" y="3468203"/>
            <a:ext cx="2982648" cy="2982646"/>
          </a:xfrm>
          <a:prstGeom prst="ellipse">
            <a:avLst/>
          </a:prstGeom>
          <a:solidFill>
            <a:schemeClr val="bg1"/>
          </a:solidFill>
          <a:ln w="1016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pic>
        <p:nvPicPr>
          <p:cNvPr id="4" name=""/>
          <p:cNvPicPr>
            <a:picLocks noChangeAspect="1"/>
          </p:cNvPicPr>
          <p:nvPr/>
        </p:nvPicPr>
        <p:blipFill>
          <a:blip r:embed="rId3">
            <a:alphaModFix amt="100000"/>
          </a:blip>
          <a:srcRect l="21875" t="0" r="21875" b="0"/>
          <a:stretch>
            <a:fillRect/>
          </a:stretch>
        </p:blipFill>
        <p:spPr>
          <a:xfrm rot="0" flipH="0" flipV="0">
            <a:off x="3840268" y="3635691"/>
            <a:ext cx="2647669" cy="2647669"/>
          </a:xfrm>
          <a:custGeom>
            <a:avLst/>
            <a:gdLst>
              <a:gd name="connsiteX0" fmla="*/ 1735553 w 3471106"/>
              <a:gd name="connsiteY0" fmla="*/ 0 h 3471106"/>
              <a:gd name="connsiteX1" fmla="*/ 3471106 w 3471106"/>
              <a:gd name="connsiteY1" fmla="*/ 1735553 h 3471106"/>
              <a:gd name="connsiteX2" fmla="*/ 1735553 w 3471106"/>
              <a:gd name="connsiteY2" fmla="*/ 3471106 h 3471106"/>
              <a:gd name="connsiteX3" fmla="*/ 0 w 3471106"/>
              <a:gd name="connsiteY3" fmla="*/ 1735553 h 3471106"/>
              <a:gd name="connsiteX4" fmla="*/ 1735553 w 3471106"/>
              <a:gd name="connsiteY4" fmla="*/ 0 h 3471106"/>
            </a:gdLst>
            <a:rect l="l" t="t" r="r" b="b"/>
            <a:pathLst>
              <a:path w="3471106" h="3471106">
                <a:moveTo>
                  <a:pt x="1735553" y="0"/>
                </a:moveTo>
                <a:cubicBezTo>
                  <a:pt x="2694072" y="0"/>
                  <a:pt x="3471106" y="777034"/>
                  <a:pt x="3471106" y="1735553"/>
                </a:cubicBezTo>
                <a:cubicBezTo>
                  <a:pt x="3471106" y="2694072"/>
                  <a:pt x="2694072" y="3471106"/>
                  <a:pt x="1735553" y="3471106"/>
                </a:cubicBezTo>
                <a:cubicBezTo>
                  <a:pt x="777034" y="3471106"/>
                  <a:pt x="0" y="2694072"/>
                  <a:pt x="0" y="1735553"/>
                </a:cubicBezTo>
                <a:cubicBezTo>
                  <a:pt x="0" y="777034"/>
                  <a:pt x="777034" y="0"/>
                  <a:pt x="1735553" y="0"/>
                </a:cubicBezTo>
                <a:close/>
              </a:path>
            </a:pathLst>
          </a:custGeom>
          <a:noFill/>
          <a:ln>
            <a:noFill/>
          </a:ln>
        </p:spPr>
      </p:pic>
      <p:sp>
        <p:nvSpPr>
          <p:cNvPr id="5" name="标题 1"/>
          <p:cNvSpPr txBox="1"/>
          <p:nvPr/>
        </p:nvSpPr>
        <p:spPr>
          <a:xfrm rot="2700000" flipH="0" flipV="0">
            <a:off x="3324038" y="4960034"/>
            <a:ext cx="440514" cy="3303856"/>
          </a:xfrm>
          <a:prstGeom prst="roundRect">
            <a:avLst>
              <a:gd name="adj" fmla="val 50000"/>
            </a:avLst>
          </a:prstGeom>
          <a:solidFill>
            <a:schemeClr val="accent1"/>
          </a:solidFill>
          <a:ln w="38100" cap="sq">
            <a:solidFill>
              <a:schemeClr val="bg1"/>
            </a:solid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0" flipH="1" flipV="1">
            <a:off x="5523873" y="813551"/>
            <a:ext cx="2982648" cy="2982646"/>
          </a:xfrm>
          <a:prstGeom prst="ellipse">
            <a:avLst/>
          </a:prstGeom>
          <a:solidFill>
            <a:schemeClr val="bg1"/>
          </a:solidFill>
          <a:ln w="1016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pic>
        <p:nvPicPr>
          <p:cNvPr id="7" name=""/>
          <p:cNvPicPr>
            <a:picLocks noChangeAspect="1"/>
          </p:cNvPicPr>
          <p:nvPr/>
        </p:nvPicPr>
        <p:blipFill>
          <a:blip r:embed="rId4">
            <a:alphaModFix amt="100000"/>
          </a:blip>
          <a:srcRect l="33500" t="0" r="33500" b="0"/>
          <a:stretch>
            <a:fillRect/>
          </a:stretch>
        </p:blipFill>
        <p:spPr>
          <a:xfrm rot="0" flipH="1" flipV="1">
            <a:off x="5691363" y="981040"/>
            <a:ext cx="2647669" cy="2647669"/>
          </a:xfrm>
          <a:custGeom>
            <a:avLst/>
            <a:gdLst>
              <a:gd name="connsiteX0" fmla="*/ 1735553 w 3471106"/>
              <a:gd name="connsiteY0" fmla="*/ 0 h 3471106"/>
              <a:gd name="connsiteX1" fmla="*/ 3471106 w 3471106"/>
              <a:gd name="connsiteY1" fmla="*/ 1735553 h 3471106"/>
              <a:gd name="connsiteX2" fmla="*/ 1735553 w 3471106"/>
              <a:gd name="connsiteY2" fmla="*/ 3471106 h 3471106"/>
              <a:gd name="connsiteX3" fmla="*/ 0 w 3471106"/>
              <a:gd name="connsiteY3" fmla="*/ 1735553 h 3471106"/>
              <a:gd name="connsiteX4" fmla="*/ 1735553 w 3471106"/>
              <a:gd name="connsiteY4" fmla="*/ 0 h 3471106"/>
            </a:gdLst>
            <a:rect l="l" t="t" r="r" b="b"/>
            <a:pathLst>
              <a:path w="3471106" h="3471106">
                <a:moveTo>
                  <a:pt x="1735553" y="0"/>
                </a:moveTo>
                <a:cubicBezTo>
                  <a:pt x="2694072" y="0"/>
                  <a:pt x="3471106" y="777034"/>
                  <a:pt x="3471106" y="1735553"/>
                </a:cubicBezTo>
                <a:cubicBezTo>
                  <a:pt x="3471106" y="2694072"/>
                  <a:pt x="2694072" y="3471106"/>
                  <a:pt x="1735553" y="3471106"/>
                </a:cubicBezTo>
                <a:cubicBezTo>
                  <a:pt x="777034" y="3471106"/>
                  <a:pt x="0" y="2694072"/>
                  <a:pt x="0" y="1735553"/>
                </a:cubicBezTo>
                <a:cubicBezTo>
                  <a:pt x="0" y="777034"/>
                  <a:pt x="777034" y="0"/>
                  <a:pt x="1735553" y="0"/>
                </a:cubicBezTo>
                <a:close/>
              </a:path>
            </a:pathLst>
          </a:custGeom>
          <a:noFill/>
          <a:ln>
            <a:noFill/>
          </a:ln>
        </p:spPr>
      </p:pic>
      <p:sp>
        <p:nvSpPr>
          <p:cNvPr id="8" name="标题 1"/>
          <p:cNvSpPr txBox="1"/>
          <p:nvPr/>
        </p:nvSpPr>
        <p:spPr>
          <a:xfrm rot="2700000" flipH="1" flipV="1">
            <a:off x="8414748" y="-999489"/>
            <a:ext cx="440514" cy="3303856"/>
          </a:xfrm>
          <a:prstGeom prst="roundRect">
            <a:avLst>
              <a:gd name="adj" fmla="val 50000"/>
            </a:avLst>
          </a:prstGeom>
          <a:solidFill>
            <a:schemeClr val="accent1"/>
          </a:solidFill>
          <a:ln w="38100" cap="sq">
            <a:solidFill>
              <a:schemeClr val="bg1"/>
            </a:solid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rot="0" flipH="0" flipV="0">
            <a:off x="675254" y="1771850"/>
            <a:ext cx="3283135" cy="749747"/>
          </a:xfrm>
          <a:prstGeom prst="roundRect">
            <a:avLst>
              <a:gd name="adj" fmla="val 9810"/>
            </a:avLst>
          </a:prstGeom>
          <a:gradFill>
            <a:gsLst>
              <a:gs pos="0">
                <a:schemeClr val="accent1">
                  <a:lumMod val="20000"/>
                  <a:lumOff val="80000"/>
                </a:schemeClr>
              </a:gs>
              <a:gs pos="100000">
                <a:schemeClr val="accent1">
                  <a:lumMod val="20000"/>
                  <a:lumOff val="80000"/>
                  <a:alpha val="0"/>
                </a:schemeClr>
              </a:gs>
            </a:gsLst>
            <a:lin ang="0" scaled="0"/>
          </a:gradFill>
          <a:ln w="19050" cap="sq">
            <a:gradFill>
              <a:gsLst>
                <a:gs pos="0">
                  <a:schemeClr val="accent1"/>
                </a:gs>
                <a:gs pos="100000">
                  <a:schemeClr val="accent1">
                    <a:alpha val="0"/>
                  </a:schemeClr>
                </a:gs>
              </a:gsLst>
              <a:lin ang="0" scaled="0"/>
            </a:grad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0" flipH="0" flipV="0">
            <a:off x="831670" y="1819976"/>
            <a:ext cx="3008598" cy="653495"/>
          </a:xfrm>
          <a:prstGeom prst="rect">
            <a:avLst/>
          </a:prstGeom>
          <a:noFill/>
          <a:ln>
            <a:noFill/>
          </a:ln>
        </p:spPr>
        <p:txBody>
          <a:bodyPr vert="horz" wrap="square" lIns="0" tIns="0" rIns="0" bIns="0" rtlCol="0" anchor="ctr"/>
          <a:lstStyle/>
          <a:p>
            <a:pPr algn="l">
              <a:lnSpc>
                <a:spcPct val="130000"/>
              </a:lnSpc>
            </a:pPr>
            <a:r>
              <a:rPr kumimoji="1" lang="en-US" altLang="zh-CN" sz="1600">
                <a:ln w="12700">
                  <a:noFill/>
                </a:ln>
                <a:solidFill>
                  <a:srgbClr val="000000">
                    <a:alpha val="100000"/>
                  </a:srgbClr>
                </a:solidFill>
                <a:latin typeface="Source Han Sans CN Bold Bold"/>
                <a:ea typeface="Source Han Sans CN Bold Bold"/>
                <a:cs typeface="Source Han Sans CN Bold Bold"/>
              </a:rPr>
              <a:t>党员的使命担当</a:t>
            </a:r>
            <a:endParaRPr kumimoji="1" lang="zh-CN" altLang="en-US"/>
          </a:p>
        </p:txBody>
      </p:sp>
      <p:sp>
        <p:nvSpPr>
          <p:cNvPr id="11" name="标题 1"/>
          <p:cNvSpPr txBox="1"/>
          <p:nvPr/>
        </p:nvSpPr>
        <p:spPr>
          <a:xfrm rot="0" flipH="0" flipV="0">
            <a:off x="783542" y="2678901"/>
            <a:ext cx="3008598" cy="1747602"/>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000000">
                    <a:alpha val="100000"/>
                  </a:srgbClr>
                </a:solidFill>
                <a:latin typeface="Source Han Sans CN Normal"/>
                <a:ea typeface="Source Han Sans CN Normal"/>
                <a:cs typeface="Source Han Sans CN Normal"/>
              </a:rPr>
              <a:t>作为党员，要争当学※者，克服本领恐慌，紧跟时代步伐学※前沿知识；争当实干家，勇于攻坚克难，立足岗位积极创新；争当排头兵，践行先锋模范，带动身边人共同奋斗。</a:t>
            </a:r>
            <a:endParaRPr kumimoji="1" lang="zh-CN" altLang="en-US"/>
          </a:p>
        </p:txBody>
      </p:sp>
      <p:cxnSp>
        <p:nvCxnSpPr>
          <p:cNvPr id="12" name="标题 1"/>
          <p:cNvCxnSpPr/>
          <p:nvPr/>
        </p:nvCxnSpPr>
        <p:spPr>
          <a:xfrm rot="0" flipH="0" flipV="0">
            <a:off x="4138863" y="2124697"/>
            <a:ext cx="1957137" cy="0"/>
          </a:xfrm>
          <a:prstGeom prst="line">
            <a:avLst/>
          </a:prstGeom>
          <a:noFill/>
          <a:ln w="12700" cap="sq">
            <a:solidFill>
              <a:schemeClr val="tx1"/>
            </a:solidFill>
            <a:prstDash val="dash"/>
            <a:miter/>
          </a:ln>
        </p:spPr>
      </p:cxnSp>
      <p:sp>
        <p:nvSpPr>
          <p:cNvPr id="13" name="标题 1"/>
          <p:cNvSpPr txBox="1"/>
          <p:nvPr/>
        </p:nvSpPr>
        <p:spPr>
          <a:xfrm rot="0" flipH="1" flipV="0">
            <a:off x="8230744" y="3796197"/>
            <a:ext cx="3283135" cy="749747"/>
          </a:xfrm>
          <a:prstGeom prst="roundRect">
            <a:avLst>
              <a:gd name="adj" fmla="val 9810"/>
            </a:avLst>
          </a:prstGeom>
          <a:gradFill>
            <a:gsLst>
              <a:gs pos="0">
                <a:schemeClr val="accent1">
                  <a:lumMod val="20000"/>
                  <a:lumOff val="80000"/>
                </a:schemeClr>
              </a:gs>
              <a:gs pos="100000">
                <a:schemeClr val="accent1">
                  <a:lumMod val="20000"/>
                  <a:lumOff val="80000"/>
                  <a:alpha val="0"/>
                </a:schemeClr>
              </a:gs>
            </a:gsLst>
            <a:lin ang="0" scaled="0"/>
          </a:gradFill>
          <a:ln w="19050" cap="sq">
            <a:gradFill>
              <a:gsLst>
                <a:gs pos="0">
                  <a:schemeClr val="accent1"/>
                </a:gs>
                <a:gs pos="100000">
                  <a:schemeClr val="accent1">
                    <a:alpha val="0"/>
                  </a:schemeClr>
                </a:gs>
              </a:gsLst>
              <a:lin ang="0" scaled="0"/>
            </a:grad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rot="0" flipH="0" flipV="0">
            <a:off x="8387160" y="3844323"/>
            <a:ext cx="3008598" cy="653495"/>
          </a:xfrm>
          <a:prstGeom prst="rect">
            <a:avLst/>
          </a:prstGeom>
          <a:noFill/>
          <a:ln>
            <a:noFill/>
          </a:ln>
        </p:spPr>
        <p:txBody>
          <a:bodyPr vert="horz" wrap="square" lIns="0" tIns="0" rIns="0" bIns="0" rtlCol="0" anchor="ctr"/>
          <a:lstStyle/>
          <a:p>
            <a:pPr algn="r">
              <a:lnSpc>
                <a:spcPct val="130000"/>
              </a:lnSpc>
            </a:pPr>
            <a:r>
              <a:rPr kumimoji="1" lang="en-US" altLang="zh-CN" sz="1600">
                <a:ln w="12700">
                  <a:noFill/>
                </a:ln>
                <a:solidFill>
                  <a:srgbClr val="000000">
                    <a:alpha val="100000"/>
                  </a:srgbClr>
                </a:solidFill>
                <a:latin typeface="Source Han Sans CN Bold Bold"/>
                <a:ea typeface="Source Han Sans CN Bold Bold"/>
                <a:cs typeface="Source Han Sans CN Bold Bold"/>
              </a:rPr>
              <a:t>为实现目标而努力</a:t>
            </a:r>
            <a:endParaRPr kumimoji="1" lang="zh-CN" altLang="en-US"/>
          </a:p>
        </p:txBody>
      </p:sp>
      <p:sp>
        <p:nvSpPr>
          <p:cNvPr id="15" name="标题 1"/>
          <p:cNvSpPr txBox="1"/>
          <p:nvPr/>
        </p:nvSpPr>
        <p:spPr>
          <a:xfrm rot="0" flipH="0" flipV="0">
            <a:off x="8387160" y="4703248"/>
            <a:ext cx="3008598" cy="1747602"/>
          </a:xfrm>
          <a:prstGeom prst="rect">
            <a:avLst/>
          </a:prstGeom>
          <a:noFill/>
          <a:ln>
            <a:noFill/>
          </a:ln>
        </p:spPr>
        <p:txBody>
          <a:bodyPr vert="horz" wrap="square" lIns="0" tIns="0" rIns="0" bIns="0" rtlCol="0" anchor="t"/>
          <a:lstStyle/>
          <a:p>
            <a:pPr algn="r">
              <a:lnSpc>
                <a:spcPct val="150000"/>
              </a:lnSpc>
            </a:pPr>
            <a:r>
              <a:rPr kumimoji="1" lang="en-US" altLang="zh-CN" sz="1400">
                <a:ln w="12700">
                  <a:noFill/>
                </a:ln>
                <a:solidFill>
                  <a:srgbClr val="000000">
                    <a:alpha val="100000"/>
                  </a:srgbClr>
                </a:solidFill>
                <a:latin typeface="Source Han Sans CN Normal"/>
                <a:ea typeface="Source Han Sans CN Normal"/>
                <a:cs typeface="Source Han Sans CN Normal"/>
              </a:rPr>
              <a:t>让我们全体党员在发展新质生产力的伟大征程中，挺膺担当，奋勇争先。为海淀区建设世界领先的科技园区，为以中国式现代化全面推进中华民族伟大复兴贡献自己的力量！</a:t>
            </a:r>
            <a:endParaRPr kumimoji="1" lang="zh-CN" altLang="en-US"/>
          </a:p>
        </p:txBody>
      </p:sp>
      <p:cxnSp>
        <p:nvCxnSpPr>
          <p:cNvPr id="16" name="标题 1"/>
          <p:cNvCxnSpPr/>
          <p:nvPr/>
        </p:nvCxnSpPr>
        <p:spPr>
          <a:xfrm rot="0" flipH="0" flipV="0">
            <a:off x="6096000" y="4171070"/>
            <a:ext cx="2650958" cy="0"/>
          </a:xfrm>
          <a:prstGeom prst="line">
            <a:avLst/>
          </a:prstGeom>
          <a:noFill/>
          <a:ln w="12700" cap="sq">
            <a:solidFill>
              <a:schemeClr val="tx1"/>
            </a:solidFill>
            <a:prstDash val="dash"/>
            <a:miter/>
          </a:ln>
        </p:spPr>
      </p:cxnSp>
      <p:sp>
        <p:nvSpPr>
          <p:cNvPr id="17" name="标题 1"/>
          <p:cNvSpPr txBox="1"/>
          <p:nvPr/>
        </p:nvSpPr>
        <p:spPr>
          <a:xfrm rot="0" flipH="1" flipV="0">
            <a:off x="300755" y="309663"/>
            <a:ext cx="418072" cy="418072"/>
          </a:xfrm>
          <a:custGeom>
            <a:avLst/>
            <a:gdLst>
              <a:gd name="connsiteX0" fmla="*/ 0 w 756957"/>
              <a:gd name="connsiteY0" fmla="*/ 622718 h 756957"/>
              <a:gd name="connsiteX1" fmla="*/ 134239 w 756957"/>
              <a:gd name="connsiteY1" fmla="*/ 756957 h 756957"/>
              <a:gd name="connsiteX2" fmla="*/ 98814 w 756957"/>
              <a:gd name="connsiteY2" fmla="*/ 756957 h 756957"/>
              <a:gd name="connsiteX3" fmla="*/ 0 w 756957"/>
              <a:gd name="connsiteY3" fmla="*/ 658142 h 756957"/>
              <a:gd name="connsiteX4" fmla="*/ 0 w 756957"/>
              <a:gd name="connsiteY4" fmla="*/ 479157 h 756957"/>
              <a:gd name="connsiteX5" fmla="*/ 277800 w 756957"/>
              <a:gd name="connsiteY5" fmla="*/ 756957 h 756957"/>
              <a:gd name="connsiteX6" fmla="*/ 240510 w 756957"/>
              <a:gd name="connsiteY6" fmla="*/ 756957 h 756957"/>
              <a:gd name="connsiteX7" fmla="*/ 0 w 756957"/>
              <a:gd name="connsiteY7" fmla="*/ 516446 h 756957"/>
              <a:gd name="connsiteX8" fmla="*/ 0 w 756957"/>
              <a:gd name="connsiteY8" fmla="*/ 337461 h 756957"/>
              <a:gd name="connsiteX9" fmla="*/ 419496 w 756957"/>
              <a:gd name="connsiteY9" fmla="*/ 756957 h 756957"/>
              <a:gd name="connsiteX10" fmla="*/ 382208 w 756957"/>
              <a:gd name="connsiteY10" fmla="*/ 756957 h 756957"/>
              <a:gd name="connsiteX11" fmla="*/ 0 w 756957"/>
              <a:gd name="connsiteY11" fmla="*/ 374750 h 756957"/>
              <a:gd name="connsiteX12" fmla="*/ 0 w 756957"/>
              <a:gd name="connsiteY12" fmla="*/ 195765 h 756957"/>
              <a:gd name="connsiteX13" fmla="*/ 561192 w 756957"/>
              <a:gd name="connsiteY13" fmla="*/ 756957 h 756957"/>
              <a:gd name="connsiteX14" fmla="*/ 525768 w 756957"/>
              <a:gd name="connsiteY14" fmla="*/ 756957 h 756957"/>
              <a:gd name="connsiteX15" fmla="*/ 0 w 756957"/>
              <a:gd name="connsiteY15" fmla="*/ 231189 h 756957"/>
              <a:gd name="connsiteX16" fmla="*/ 0 w 756957"/>
              <a:gd name="connsiteY16" fmla="*/ 52204 h 756957"/>
              <a:gd name="connsiteX17" fmla="*/ 702889 w 756957"/>
              <a:gd name="connsiteY17" fmla="*/ 756957 h 756957"/>
              <a:gd name="connsiteX18" fmla="*/ 667465 w 756957"/>
              <a:gd name="connsiteY18" fmla="*/ 756957 h 756957"/>
              <a:gd name="connsiteX19" fmla="*/ 0 w 756957"/>
              <a:gd name="connsiteY19" fmla="*/ 89493 h 756957"/>
              <a:gd name="connsiteX20" fmla="*/ 620855 w 756957"/>
              <a:gd name="connsiteY20" fmla="*/ 0 h 756957"/>
              <a:gd name="connsiteX21" fmla="*/ 658143 w 756957"/>
              <a:gd name="connsiteY21" fmla="*/ 0 h 756957"/>
              <a:gd name="connsiteX22" fmla="*/ 756957 w 756957"/>
              <a:gd name="connsiteY22" fmla="*/ 98814 h 756957"/>
              <a:gd name="connsiteX23" fmla="*/ 756957 w 756957"/>
              <a:gd name="connsiteY23" fmla="*/ 136103 h 756957"/>
              <a:gd name="connsiteX24" fmla="*/ 479157 w 756957"/>
              <a:gd name="connsiteY24" fmla="*/ 0 h 756957"/>
              <a:gd name="connsiteX25" fmla="*/ 516445 w 756957"/>
              <a:gd name="connsiteY25" fmla="*/ 0 h 756957"/>
              <a:gd name="connsiteX26" fmla="*/ 756957 w 756957"/>
              <a:gd name="connsiteY26" fmla="*/ 240511 h 756957"/>
              <a:gd name="connsiteX27" fmla="*/ 756957 w 756957"/>
              <a:gd name="connsiteY27" fmla="*/ 277800 h 756957"/>
              <a:gd name="connsiteX28" fmla="*/ 337461 w 756957"/>
              <a:gd name="connsiteY28" fmla="*/ 0 h 756957"/>
              <a:gd name="connsiteX29" fmla="*/ 372885 w 756957"/>
              <a:gd name="connsiteY29" fmla="*/ 0 h 756957"/>
              <a:gd name="connsiteX30" fmla="*/ 756957 w 756957"/>
              <a:gd name="connsiteY30" fmla="*/ 384073 h 756957"/>
              <a:gd name="connsiteX31" fmla="*/ 756957 w 756957"/>
              <a:gd name="connsiteY31" fmla="*/ 419496 h 756957"/>
              <a:gd name="connsiteX32" fmla="*/ 195765 w 756957"/>
              <a:gd name="connsiteY32" fmla="*/ 0 h 756957"/>
              <a:gd name="connsiteX33" fmla="*/ 231189 w 756957"/>
              <a:gd name="connsiteY33" fmla="*/ 0 h 756957"/>
              <a:gd name="connsiteX34" fmla="*/ 756957 w 756957"/>
              <a:gd name="connsiteY34" fmla="*/ 525769 h 756957"/>
              <a:gd name="connsiteX35" fmla="*/ 756957 w 756957"/>
              <a:gd name="connsiteY35" fmla="*/ 563057 h 756957"/>
              <a:gd name="connsiteX36" fmla="*/ 52204 w 756957"/>
              <a:gd name="connsiteY36" fmla="*/ 0 h 756957"/>
              <a:gd name="connsiteX37" fmla="*/ 89492 w 756957"/>
              <a:gd name="connsiteY37" fmla="*/ 0 h 756957"/>
              <a:gd name="connsiteX38" fmla="*/ 756957 w 756957"/>
              <a:gd name="connsiteY38" fmla="*/ 667465 h 756957"/>
              <a:gd name="connsiteX39" fmla="*/ 756957 w 756957"/>
              <a:gd name="connsiteY39" fmla="*/ 704753 h 756957"/>
            </a:gdLst>
            <a:rect l="l" t="t" r="r" b="b"/>
            <a:pathLst>
              <a:path w="756957" h="756957">
                <a:moveTo>
                  <a:pt x="0" y="622718"/>
                </a:moveTo>
                <a:lnTo>
                  <a:pt x="134239" y="756957"/>
                </a:lnTo>
                <a:lnTo>
                  <a:pt x="98814" y="756957"/>
                </a:lnTo>
                <a:lnTo>
                  <a:pt x="0" y="658142"/>
                </a:lnTo>
                <a:close/>
                <a:moveTo>
                  <a:pt x="0" y="479157"/>
                </a:moveTo>
                <a:lnTo>
                  <a:pt x="277800" y="756957"/>
                </a:lnTo>
                <a:lnTo>
                  <a:pt x="240510" y="756957"/>
                </a:lnTo>
                <a:lnTo>
                  <a:pt x="0" y="516446"/>
                </a:lnTo>
                <a:close/>
                <a:moveTo>
                  <a:pt x="0" y="337461"/>
                </a:moveTo>
                <a:lnTo>
                  <a:pt x="419496" y="756957"/>
                </a:lnTo>
                <a:lnTo>
                  <a:pt x="382208" y="756957"/>
                </a:lnTo>
                <a:lnTo>
                  <a:pt x="0" y="374750"/>
                </a:lnTo>
                <a:close/>
                <a:moveTo>
                  <a:pt x="0" y="195765"/>
                </a:moveTo>
                <a:lnTo>
                  <a:pt x="561192" y="756957"/>
                </a:lnTo>
                <a:lnTo>
                  <a:pt x="525768" y="756957"/>
                </a:lnTo>
                <a:lnTo>
                  <a:pt x="0" y="231189"/>
                </a:lnTo>
                <a:close/>
                <a:moveTo>
                  <a:pt x="0" y="52204"/>
                </a:moveTo>
                <a:lnTo>
                  <a:pt x="702889" y="756957"/>
                </a:lnTo>
                <a:lnTo>
                  <a:pt x="667465" y="756957"/>
                </a:lnTo>
                <a:lnTo>
                  <a:pt x="0" y="89493"/>
                </a:lnTo>
                <a:close/>
                <a:moveTo>
                  <a:pt x="620855" y="0"/>
                </a:moveTo>
                <a:lnTo>
                  <a:pt x="658143" y="0"/>
                </a:lnTo>
                <a:lnTo>
                  <a:pt x="756957" y="98814"/>
                </a:lnTo>
                <a:lnTo>
                  <a:pt x="756957" y="136103"/>
                </a:lnTo>
                <a:close/>
                <a:moveTo>
                  <a:pt x="479157" y="0"/>
                </a:moveTo>
                <a:lnTo>
                  <a:pt x="516445" y="0"/>
                </a:lnTo>
                <a:lnTo>
                  <a:pt x="756957" y="240511"/>
                </a:lnTo>
                <a:lnTo>
                  <a:pt x="756957" y="277800"/>
                </a:lnTo>
                <a:close/>
                <a:moveTo>
                  <a:pt x="337461" y="0"/>
                </a:moveTo>
                <a:lnTo>
                  <a:pt x="372885" y="0"/>
                </a:lnTo>
                <a:lnTo>
                  <a:pt x="756957" y="384073"/>
                </a:lnTo>
                <a:lnTo>
                  <a:pt x="756957" y="419496"/>
                </a:lnTo>
                <a:close/>
                <a:moveTo>
                  <a:pt x="195765" y="0"/>
                </a:moveTo>
                <a:lnTo>
                  <a:pt x="231189" y="0"/>
                </a:lnTo>
                <a:lnTo>
                  <a:pt x="756957" y="525769"/>
                </a:lnTo>
                <a:lnTo>
                  <a:pt x="756957" y="563057"/>
                </a:lnTo>
                <a:close/>
                <a:moveTo>
                  <a:pt x="52204" y="0"/>
                </a:moveTo>
                <a:lnTo>
                  <a:pt x="89492" y="0"/>
                </a:lnTo>
                <a:lnTo>
                  <a:pt x="756957" y="667465"/>
                </a:lnTo>
                <a:lnTo>
                  <a:pt x="756957" y="704753"/>
                </a:lnTo>
                <a:close/>
              </a:path>
            </a:pathLst>
          </a:custGeom>
          <a:solidFill>
            <a:schemeClr val="accent1"/>
          </a:solidFill>
          <a:ln w="16329" cap="flat">
            <a:noFill/>
            <a:miter/>
          </a:ln>
        </p:spPr>
        <p:txBody>
          <a:bodyPr vert="horz" wrap="square" lIns="91440" tIns="45720" rIns="91440" bIns="45720" rtlCol="0" anchor="ctr"/>
          <a:lstStyle/>
          <a:p>
            <a:pPr algn="l">
              <a:lnSpc>
                <a:spcPct val="110000"/>
              </a:lnSpc>
            </a:pPr>
            <a:endParaRPr kumimoji="1" lang="zh-CN" altLang="en-US"/>
          </a:p>
        </p:txBody>
      </p:sp>
      <p:sp>
        <p:nvSpPr>
          <p:cNvPr id="18" name="标题 1"/>
          <p:cNvSpPr txBox="1"/>
          <p:nvPr/>
        </p:nvSpPr>
        <p:spPr>
          <a:xfrm rot="0" flipH="0" flipV="0">
            <a:off x="870659" y="250490"/>
            <a:ext cx="10377569" cy="536419"/>
          </a:xfrm>
          <a:prstGeom prst="rect">
            <a:avLst/>
          </a:prstGeom>
          <a:noFill/>
          <a:ln>
            <a:noFill/>
          </a:ln>
        </p:spPr>
        <p:txBody>
          <a:bodyPr vert="horz" wrap="square" lIns="0" tIns="0" rIns="0" bIns="0" rtlCol="0" anchor="t"/>
          <a:lstStyle/>
          <a:p>
            <a:pPr algn="l">
              <a:lnSpc>
                <a:spcPct val="130000"/>
              </a:lnSpc>
            </a:pPr>
            <a:r>
              <a:rPr kumimoji="1" lang="en-US" altLang="zh-CN" sz="2800">
                <a:ln w="8890">
                  <a:noFill/>
                </a:ln>
                <a:solidFill>
                  <a:srgbClr val="262626">
                    <a:alpha val="100000"/>
                  </a:srgbClr>
                </a:solidFill>
                <a:latin typeface="Source Han Sans CN Bold Bold"/>
                <a:ea typeface="Source Han Sans CN Bold Bold"/>
                <a:cs typeface="Source Han Sans CN Bold Bold"/>
              </a:rPr>
              <a:t>党员的使命与行动</a:t>
            </a:r>
            <a:endParaRPr kumimoji="1" lang="zh-CN" altLang="en-US"/>
          </a:p>
        </p:txBody>
      </p:sp>
    </p:spTree>
  </p:cSld>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
          <p:cNvPicPr>
            <a:picLocks noChangeAspect="1"/>
          </p:cNvPicPr>
          <p:nvPr/>
        </p:nvPicPr>
        <p:blipFill>
          <a:blip r:embed="rId3">
            <a:alphaModFix amt="100000"/>
          </a:blip>
          <a:srcRect l="18215" t="29572" r="15805" b="4448"/>
          <a:stretch>
            <a:fillRect/>
          </a:stretch>
        </p:blipFill>
        <p:spPr>
          <a:xfrm rot="0" flipH="0" flipV="0">
            <a:off x="0" y="0"/>
            <a:ext cx="12192000" cy="6858000"/>
          </a:xfrm>
          <a:custGeom>
            <a:avLst/>
            <a:gdLst/>
            <a:rect l="l" t="t" r="r" b="b"/>
            <a:pathLst>
              <a:path w="12192000" h="6858000">
                <a:moveTo>
                  <a:pt x="0" y="0"/>
                </a:moveTo>
                <a:lnTo>
                  <a:pt x="12192000" y="0"/>
                </a:lnTo>
                <a:lnTo>
                  <a:pt x="12192000" y="6858000"/>
                </a:lnTo>
                <a:lnTo>
                  <a:pt x="0" y="6858000"/>
                </a:lnTo>
                <a:close/>
              </a:path>
            </a:pathLst>
          </a:custGeom>
          <a:noFill/>
          <a:ln>
            <a:noFill/>
          </a:ln>
        </p:spPr>
      </p:pic>
      <p:sp>
        <p:nvSpPr>
          <p:cNvPr id="3" name="标题 1"/>
          <p:cNvSpPr txBox="1"/>
          <p:nvPr/>
        </p:nvSpPr>
        <p:spPr>
          <a:xfrm rot="0" flipH="0" flipV="0">
            <a:off x="1364651" y="1509626"/>
            <a:ext cx="9462695" cy="2434759"/>
          </a:xfrm>
          <a:prstGeom prst="rect">
            <a:avLst/>
          </a:prstGeom>
          <a:noFill/>
          <a:ln>
            <a:noFill/>
          </a:ln>
        </p:spPr>
        <p:txBody>
          <a:bodyPr vert="horz" wrap="square" lIns="91440" tIns="45720" rIns="91440" bIns="45720" rtlCol="0" anchor="t"/>
          <a:lstStyle/>
          <a:p>
            <a:pPr algn="ctr">
              <a:lnSpc>
                <a:spcPct val="130000"/>
              </a:lnSpc>
            </a:pPr>
            <a:r>
              <a:rPr kumimoji="1" lang="en-US" altLang="zh-CN" sz="5900">
                <a:ln w="12700">
                  <a:noFill/>
                </a:ln>
                <a:solidFill>
                  <a:srgbClr val="FF4040">
                    <a:alpha val="100000"/>
                  </a:srgbClr>
                </a:solidFill>
                <a:latin typeface="Source Han Serif SC Bold"/>
                <a:ea typeface="Source Han Serif SC Bold"/>
                <a:cs typeface="Source Han Serif SC Bold"/>
              </a:rPr>
              <a:t>谢谢大家</a:t>
            </a:r>
            <a:endParaRPr kumimoji="1" lang="zh-CN" altLang="en-US"/>
          </a:p>
        </p:txBody>
      </p:sp>
      <p:sp>
        <p:nvSpPr>
          <p:cNvPr id="4" name="标题 1"/>
          <p:cNvSpPr txBox="1"/>
          <p:nvPr/>
        </p:nvSpPr>
        <p:spPr>
          <a:xfrm rot="0" flipH="0" flipV="0">
            <a:off x="2614322" y="315927"/>
            <a:ext cx="6963356" cy="2215991"/>
          </a:xfrm>
          <a:prstGeom prst="rect">
            <a:avLst/>
          </a:prstGeom>
          <a:noFill/>
          <a:ln cap="sq">
            <a:noFill/>
          </a:ln>
        </p:spPr>
        <p:txBody>
          <a:bodyPr vert="horz" wrap="square" lIns="91440" tIns="45720" rIns="91440" bIns="45720" rtlCol="0" anchor="t"/>
          <a:lstStyle/>
          <a:p>
            <a:pPr algn="ctr">
              <a:lnSpc>
                <a:spcPct val="110000"/>
              </a:lnSpc>
            </a:pPr>
            <a:r>
              <a:rPr kumimoji="1" lang="en-US" altLang="zh-CN" sz="13800">
                <a:ln w="12700">
                  <a:solidFill>
                    <a:srgbClr val="000000">
                      <a:alpha val="100000"/>
                    </a:srgbClr>
                  </a:solidFill>
                </a:ln>
                <a:noFill/>
                <a:latin typeface="Source Han Serif SC Bold"/>
                <a:ea typeface="Source Han Serif SC Bold"/>
                <a:cs typeface="Source Han Serif SC Bold"/>
              </a:rPr>
              <a:t>202X </a:t>
            </a:r>
            <a:endParaRPr kumimoji="1" lang="zh-CN" altLang="en-US"/>
          </a:p>
        </p:txBody>
      </p:sp>
      <p:sp>
        <p:nvSpPr>
          <p:cNvPr id="5" name="标题 1"/>
          <p:cNvSpPr txBox="1"/>
          <p:nvPr/>
        </p:nvSpPr>
        <p:spPr>
          <a:xfrm rot="0" flipH="0" flipV="0">
            <a:off x="3362736" y="3687088"/>
            <a:ext cx="2184935" cy="587141"/>
          </a:xfrm>
          <a:prstGeom prst="rect">
            <a:avLst/>
          </a:prstGeom>
          <a:solidFill>
            <a:schemeClr val="bg1"/>
          </a:solidFill>
          <a:ln w="12700" cap="sq">
            <a:solidFill>
              <a:schemeClr val="accent3">
                <a:alpha val="100000"/>
              </a:schemeClr>
            </a:solid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0" flipH="0" flipV="0">
            <a:off x="2804471" y="3687087"/>
            <a:ext cx="1222409" cy="587141"/>
          </a:xfrm>
          <a:prstGeom prst="snip2DiagRect">
            <a:avLst>
              <a:gd name="adj1" fmla="val 0"/>
              <a:gd name="adj2" fmla="val 20371"/>
            </a:avLst>
          </a:prstGeom>
          <a:solidFill>
            <a:schemeClr val="accent2">
              <a:lumMod val="60000"/>
              <a:lumOff val="40000"/>
            </a:schemeClr>
          </a:solidFill>
          <a:ln w="12700" cap="sq">
            <a:solidFill>
              <a:schemeClr val="accent4"/>
            </a:solid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rot="0" flipH="0" flipV="0">
            <a:off x="2919974" y="3795991"/>
            <a:ext cx="991403" cy="369332"/>
          </a:xfrm>
          <a:prstGeom prst="rect">
            <a:avLst/>
          </a:prstGeom>
          <a:noFill/>
          <a:ln>
            <a:noFill/>
          </a:ln>
        </p:spPr>
        <p:txBody>
          <a:bodyPr vert="horz" wrap="square" lIns="91440" tIns="45720" rIns="91440" bIns="45720" rtlCol="0" anchor="t"/>
          <a:lstStyle/>
          <a:p>
            <a:pPr algn="ctr">
              <a:lnSpc>
                <a:spcPct val="110000"/>
              </a:lnSpc>
            </a:pPr>
            <a:r>
              <a:rPr kumimoji="1" lang="en-US" altLang="zh-CN" sz="1800">
                <a:ln w="12700">
                  <a:noFill/>
                </a:ln>
                <a:solidFill>
                  <a:srgbClr val="FFC000">
                    <a:alpha val="100000"/>
                  </a:srgbClr>
                </a:solidFill>
                <a:latin typeface="Source Han Serif SC Bold"/>
                <a:ea typeface="Source Han Serif SC Bold"/>
                <a:cs typeface="Source Han Serif SC Bold"/>
              </a:rPr>
              <a:t>汇报人</a:t>
            </a:r>
            <a:endParaRPr kumimoji="1" lang="zh-CN" altLang="en-US"/>
          </a:p>
        </p:txBody>
      </p:sp>
      <p:sp>
        <p:nvSpPr>
          <p:cNvPr id="8" name="标题 1"/>
          <p:cNvSpPr txBox="1"/>
          <p:nvPr/>
        </p:nvSpPr>
        <p:spPr>
          <a:xfrm rot="0" flipH="0" flipV="0">
            <a:off x="4274730" y="3795991"/>
            <a:ext cx="1025090" cy="369332"/>
          </a:xfrm>
          <a:prstGeom prst="rect">
            <a:avLst/>
          </a:prstGeom>
          <a:noFill/>
          <a:ln>
            <a:noFill/>
          </a:ln>
        </p:spPr>
        <p:txBody>
          <a:bodyPr vert="horz" wrap="square" lIns="91440" tIns="45720" rIns="91440" bIns="45720" rtlCol="0" anchor="t"/>
          <a:lstStyle/>
          <a:p>
            <a:pPr algn="l">
              <a:lnSpc>
                <a:spcPct val="110000"/>
              </a:lnSpc>
            </a:pPr>
            <a:r>
              <a:rPr kumimoji="1" lang="en-US" altLang="zh-CN" sz="1800">
                <a:ln w="12700">
                  <a:noFill/>
                </a:ln>
                <a:solidFill>
                  <a:srgbClr val="FF4040">
                    <a:alpha val="100000"/>
                  </a:srgbClr>
                </a:solidFill>
                <a:latin typeface="Source Han Serif SC Bold"/>
                <a:ea typeface="Source Han Serif SC Bold"/>
                <a:cs typeface="Source Han Serif SC Bold"/>
              </a:rPr>
              <a:t>AiPPT</a:t>
            </a:r>
            <a:endParaRPr kumimoji="1" lang="zh-CN" altLang="en-US"/>
          </a:p>
        </p:txBody>
      </p:sp>
      <p:sp>
        <p:nvSpPr>
          <p:cNvPr id="9" name="标题 1"/>
          <p:cNvSpPr txBox="1"/>
          <p:nvPr/>
        </p:nvSpPr>
        <p:spPr>
          <a:xfrm rot="0" flipH="0" flipV="0">
            <a:off x="6548698" y="3678327"/>
            <a:ext cx="2184935" cy="587141"/>
          </a:xfrm>
          <a:prstGeom prst="rect">
            <a:avLst/>
          </a:prstGeom>
          <a:solidFill>
            <a:schemeClr val="bg1"/>
          </a:solidFill>
          <a:ln w="12700" cap="sq">
            <a:solidFill>
              <a:schemeClr val="accent3">
                <a:alpha val="100000"/>
              </a:schemeClr>
            </a:solid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0" flipH="0" flipV="0">
            <a:off x="5990433" y="3678326"/>
            <a:ext cx="1222409" cy="587141"/>
          </a:xfrm>
          <a:prstGeom prst="snip2DiagRect">
            <a:avLst>
              <a:gd name="adj1" fmla="val 0"/>
              <a:gd name="adj2" fmla="val 20371"/>
            </a:avLst>
          </a:prstGeom>
          <a:solidFill>
            <a:schemeClr val="accent2">
              <a:lumMod val="60000"/>
              <a:lumOff val="40000"/>
            </a:schemeClr>
          </a:solidFill>
          <a:ln w="12700" cap="sq">
            <a:solidFill>
              <a:schemeClr val="accent4"/>
            </a:solidFill>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rot="0" flipH="0" flipV="0">
            <a:off x="6178126" y="3787230"/>
            <a:ext cx="847023" cy="369332"/>
          </a:xfrm>
          <a:prstGeom prst="rect">
            <a:avLst/>
          </a:prstGeom>
          <a:noFill/>
          <a:ln>
            <a:noFill/>
          </a:ln>
        </p:spPr>
        <p:txBody>
          <a:bodyPr vert="horz" wrap="square" lIns="91440" tIns="45720" rIns="91440" bIns="45720" rtlCol="0" anchor="t"/>
          <a:lstStyle/>
          <a:p>
            <a:pPr algn="ctr">
              <a:lnSpc>
                <a:spcPct val="110000"/>
              </a:lnSpc>
            </a:pPr>
            <a:r>
              <a:rPr kumimoji="1" lang="en-US" altLang="zh-CN" sz="1800">
                <a:ln w="12700">
                  <a:noFill/>
                </a:ln>
                <a:solidFill>
                  <a:srgbClr val="FFC000">
                    <a:alpha val="100000"/>
                  </a:srgbClr>
                </a:solidFill>
                <a:latin typeface="Source Han Serif SC Bold"/>
                <a:ea typeface="Source Han Serif SC Bold"/>
                <a:cs typeface="Source Han Serif SC Bold"/>
              </a:rPr>
              <a:t>时间</a:t>
            </a:r>
            <a:endParaRPr kumimoji="1" lang="zh-CN" altLang="en-US"/>
          </a:p>
        </p:txBody>
      </p:sp>
      <p:sp>
        <p:nvSpPr>
          <p:cNvPr id="12" name="标题 1"/>
          <p:cNvSpPr txBox="1"/>
          <p:nvPr/>
        </p:nvSpPr>
        <p:spPr>
          <a:xfrm rot="0" flipH="0" flipV="0">
            <a:off x="7362033" y="3787231"/>
            <a:ext cx="1222409" cy="369331"/>
          </a:xfrm>
          <a:prstGeom prst="rect">
            <a:avLst/>
          </a:prstGeom>
          <a:noFill/>
          <a:ln>
            <a:noFill/>
          </a:ln>
        </p:spPr>
        <p:txBody>
          <a:bodyPr vert="horz" wrap="square" lIns="91440" tIns="45720" rIns="91440" bIns="45720" rtlCol="0" anchor="t"/>
          <a:lstStyle/>
          <a:p>
            <a:pPr algn="l">
              <a:lnSpc>
                <a:spcPct val="110000"/>
              </a:lnSpc>
            </a:pPr>
            <a:r>
              <a:rPr kumimoji="1" lang="en-US" altLang="zh-CN" sz="1800">
                <a:ln w="12700">
                  <a:noFill/>
                </a:ln>
                <a:solidFill>
                  <a:srgbClr val="FF4040">
                    <a:alpha val="100000"/>
                  </a:srgbClr>
                </a:solidFill>
                <a:latin typeface="Source Han Serif SC Bold"/>
                <a:ea typeface="Source Han Serif SC Bold"/>
                <a:cs typeface="Source Han Serif SC Bold"/>
              </a:rPr>
              <a:t>20XX.XX</a:t>
            </a:r>
            <a:endParaRPr kumimoji="1" lang="zh-CN" altLang="en-US"/>
          </a:p>
        </p:txBody>
      </p:sp>
      <p:sp>
        <p:nvSpPr>
          <p:cNvPr id="13" name="标题 1"/>
          <p:cNvSpPr txBox="1"/>
          <p:nvPr/>
        </p:nvSpPr>
        <p:spPr>
          <a:xfrm rot="0" flipH="0" flipV="0">
            <a:off x="9796328" y="726667"/>
            <a:ext cx="1648371" cy="204692"/>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00000"/>
              </a:lnSpc>
            </a:pPr>
            <a:endParaRPr kumimoji="1" lang="zh-CN" altLang="en-US"/>
          </a:p>
        </p:txBody>
      </p:sp>
      <p:pic>
        <p:nvPicPr>
          <p:cNvPr id="14" name=""/>
          <p:cNvPicPr>
            <a:picLocks noChangeAspect="1"/>
          </p:cNvPicPr>
          <p:nvPr/>
        </p:nvPicPr>
        <p:blipFill>
          <a:blip r:embed="rId4">
            <a:alphaModFix amt="100000"/>
          </a:blip>
          <a:srcRect l="0" t="0" r="0" b="0"/>
          <a:stretch>
            <a:fillRect/>
          </a:stretch>
        </p:blipFill>
        <p:spPr>
          <a:xfrm rot="0" flipH="0" flipV="0">
            <a:off x="0" y="25880"/>
            <a:ext cx="12192000" cy="1347216"/>
          </a:xfrm>
          <a:prstGeom prst="rect">
            <a:avLst/>
          </a:prstGeom>
          <a:noFill/>
          <a:ln>
            <a:noFill/>
          </a:ln>
        </p:spPr>
      </p:pic>
    </p:spTree>
  </p:cSld>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solidFill>
            <a:schemeClr val="bg1"/>
          </a:solidFill>
          <a:ln cap="flat">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0" y="5041900"/>
            <a:ext cx="12192000" cy="1549400"/>
          </a:xfrm>
          <a:custGeom>
            <a:avLst/>
            <a:gdLst>
              <a:gd name="connsiteX0" fmla="*/ 0 w 12192000"/>
              <a:gd name="connsiteY0" fmla="*/ 0 h 1549400"/>
              <a:gd name="connsiteX1" fmla="*/ 12192000 w 12192000"/>
              <a:gd name="connsiteY1" fmla="*/ 0 h 1549400"/>
              <a:gd name="connsiteX2" fmla="*/ 12192000 w 12192000"/>
              <a:gd name="connsiteY2" fmla="*/ 1549400 h 1549400"/>
              <a:gd name="connsiteX3" fmla="*/ 0 w 12192000"/>
              <a:gd name="connsiteY3" fmla="*/ 1549400 h 1549400"/>
              <a:gd name="connsiteX4" fmla="*/ 0 w 12192000"/>
              <a:gd name="connsiteY4" fmla="*/ 0 h 1549400"/>
            </a:gdLst>
            <a:rect l="l" t="t" r="r" b="b"/>
            <a:pathLst>
              <a:path w="12192000" h="1549400">
                <a:moveTo>
                  <a:pt x="0" y="0"/>
                </a:moveTo>
                <a:cubicBezTo>
                  <a:pt x="4902200" y="1143000"/>
                  <a:pt x="8128000" y="0"/>
                  <a:pt x="12192000" y="0"/>
                </a:cubicBezTo>
                <a:lnTo>
                  <a:pt x="12192000" y="1549400"/>
                </a:lnTo>
                <a:lnTo>
                  <a:pt x="0" y="1549400"/>
                </a:lnTo>
                <a:lnTo>
                  <a:pt x="0" y="0"/>
                </a:lnTo>
                <a:close/>
              </a:path>
            </a:pathLst>
          </a:custGeom>
          <a:solidFill>
            <a:schemeClr val="accent1">
              <a:lumMod val="20000"/>
              <a:lumOff val="80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0" y="5308600"/>
            <a:ext cx="12192000" cy="1549400"/>
          </a:xfrm>
          <a:custGeom>
            <a:avLst/>
            <a:gdLst>
              <a:gd name="connsiteX0" fmla="*/ 0 w 12192000"/>
              <a:gd name="connsiteY0" fmla="*/ 0 h 1549400"/>
              <a:gd name="connsiteX1" fmla="*/ 12192000 w 12192000"/>
              <a:gd name="connsiteY1" fmla="*/ 0 h 1549400"/>
              <a:gd name="connsiteX2" fmla="*/ 12192000 w 12192000"/>
              <a:gd name="connsiteY2" fmla="*/ 1549400 h 1549400"/>
              <a:gd name="connsiteX3" fmla="*/ 0 w 12192000"/>
              <a:gd name="connsiteY3" fmla="*/ 1549400 h 1549400"/>
              <a:gd name="connsiteX4" fmla="*/ 0 w 12192000"/>
              <a:gd name="connsiteY4" fmla="*/ 0 h 1549400"/>
            </a:gdLst>
            <a:rect l="l" t="t" r="r" b="b"/>
            <a:pathLst>
              <a:path w="12192000" h="1549400">
                <a:moveTo>
                  <a:pt x="0" y="0"/>
                </a:moveTo>
                <a:cubicBezTo>
                  <a:pt x="4902200" y="1143000"/>
                  <a:pt x="8128000" y="0"/>
                  <a:pt x="12192000" y="0"/>
                </a:cubicBezTo>
                <a:lnTo>
                  <a:pt x="12192000" y="1549400"/>
                </a:lnTo>
                <a:lnTo>
                  <a:pt x="0" y="1549400"/>
                </a:lnTo>
                <a:lnTo>
                  <a:pt x="0" y="0"/>
                </a:lnTo>
                <a:close/>
              </a:path>
            </a:pathLst>
          </a:custGeom>
          <a:gradFill>
            <a:gsLst>
              <a:gs pos="0">
                <a:schemeClr val="accent1">
                  <a:lumMod val="90000"/>
                  <a:lumOff val="10000"/>
                </a:schemeClr>
              </a:gs>
              <a:gs pos="100000">
                <a:schemeClr val="accent1"/>
              </a:gs>
            </a:gsLst>
            <a:lin ang="5400000" scaled="0"/>
          </a:gradFill>
          <a:ln w="12700" cap="flat">
            <a:noFill/>
            <a:miter/>
          </a:ln>
          <a:effectLst/>
        </p:spPr>
        <p:txBody>
          <a:bodyPr vert="horz" wrap="square" lIns="91440" tIns="45720" rIns="91440" bIns="45720" rtlCol="0" anchor="ctr"/>
          <a:lstStyle/>
          <a:p>
            <a:pPr algn="ctr">
              <a:lnSpc>
                <a:spcPct val="130000"/>
              </a:lnSpc>
            </a:pPr>
            <a:endParaRPr kumimoji="1" lang="zh-CN" altLang="en-US"/>
          </a:p>
        </p:txBody>
      </p:sp>
      <p:sp>
        <p:nvSpPr>
          <p:cNvPr id="5" name="标题 1"/>
          <p:cNvSpPr txBox="1"/>
          <p:nvPr/>
        </p:nvSpPr>
        <p:spPr>
          <a:xfrm rot="0" flipH="0" flipV="0">
            <a:off x="4480560" y="316370"/>
            <a:ext cx="3136900" cy="1003300"/>
          </a:xfrm>
          <a:prstGeom prst="rect">
            <a:avLst/>
          </a:prstGeom>
          <a:noFill/>
          <a:ln>
            <a:noFill/>
          </a:ln>
        </p:spPr>
        <p:txBody>
          <a:bodyPr vert="horz" wrap="square" lIns="0" tIns="0" rIns="0" bIns="0" rtlCol="0" anchor="t">
            <a:spAutoFit/>
          </a:bodyPr>
          <a:lstStyle/>
          <a:p>
            <a:pPr algn="ctr">
              <a:lnSpc>
                <a:spcPct val="110000"/>
              </a:lnSpc>
            </a:pPr>
            <a:r>
              <a:rPr kumimoji="1" lang="en-US" altLang="zh-CN" sz="7200">
                <a:ln w="12700">
                  <a:noFill/>
                </a:ln>
                <a:solidFill>
                  <a:srgbClr val="FF4040">
                    <a:alpha val="100000"/>
                  </a:srgbClr>
                </a:solidFill>
                <a:latin typeface="OPPOSans R"/>
                <a:ea typeface="OPPOSans R"/>
                <a:cs typeface="OPPOSans R"/>
              </a:rPr>
              <a:t>目录</a:t>
            </a:r>
            <a:endParaRPr kumimoji="1" lang="zh-CN" altLang="en-US"/>
          </a:p>
        </p:txBody>
      </p:sp>
      <p:sp>
        <p:nvSpPr>
          <p:cNvPr id="6" name="标题 1"/>
          <p:cNvSpPr txBox="1"/>
          <p:nvPr/>
        </p:nvSpPr>
        <p:spPr>
          <a:xfrm rot="0" flipH="0" flipV="0">
            <a:off x="752248" y="1816100"/>
            <a:ext cx="2507556" cy="4516375"/>
          </a:xfrm>
          <a:prstGeom prst="roundRect">
            <a:avLst>
              <a:gd name="adj" fmla="val 5839"/>
            </a:avLst>
          </a:prstGeom>
          <a:gradFill>
            <a:gsLst>
              <a:gs pos="0">
                <a:schemeClr val="bg1"/>
              </a:gs>
              <a:gs pos="100000">
                <a:schemeClr val="accent1">
                  <a:lumMod val="20000"/>
                  <a:lumOff val="80000"/>
                </a:schemeClr>
              </a:gs>
            </a:gsLst>
            <a:lin ang="5400000" scaled="0"/>
          </a:gradFill>
          <a:ln w="19050" cap="sq">
            <a:noFill/>
            <a:miter/>
          </a:ln>
          <a:effectLst>
            <a:outerShdw dist="139700" blurRad="254000" dir="5400000" sx="98000" sy="98000" kx="0" ky="0" algn="t" rotWithShape="0">
              <a:srgbClr val="095DBB">
                <a:alpha val="21000"/>
              </a:srgbClr>
            </a:outerShdw>
          </a:effectLst>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rot="0" flipH="0" flipV="0">
            <a:off x="894809" y="4105062"/>
            <a:ext cx="2203662" cy="2094032"/>
          </a:xfrm>
          <a:prstGeom prst="rect">
            <a:avLst/>
          </a:prstGeom>
          <a:noFill/>
          <a:ln>
            <a:noFill/>
          </a:ln>
        </p:spPr>
        <p:txBody>
          <a:bodyPr vert="horz" wrap="square" lIns="0" tIns="0" rIns="0" bIns="0" rtlCol="0" anchor="ctr"/>
          <a:lstStyle/>
          <a:p>
            <a:pPr algn="ctr">
              <a:lnSpc>
                <a:spcPct val="130000"/>
              </a:lnSpc>
            </a:pPr>
            <a:r>
              <a:rPr kumimoji="1" lang="en-US" altLang="zh-CN" sz="2400">
                <a:ln w="12700">
                  <a:noFill/>
                </a:ln>
                <a:solidFill>
                  <a:srgbClr val="FF4040">
                    <a:alpha val="100000"/>
                  </a:srgbClr>
                </a:solidFill>
                <a:latin typeface="Source Han Sans CN Bold Bold"/>
                <a:ea typeface="Source Han Sans CN Bold Bold"/>
                <a:cs typeface="Source Han Sans CN Bold Bold"/>
              </a:rPr>
              <a:t>开篇立论：解锁新质生产力密码</a:t>
            </a:r>
            <a:endParaRPr kumimoji="1" lang="zh-CN" altLang="en-US"/>
          </a:p>
        </p:txBody>
      </p:sp>
      <p:sp>
        <p:nvSpPr>
          <p:cNvPr id="8" name="标题 1"/>
          <p:cNvSpPr txBox="1"/>
          <p:nvPr/>
        </p:nvSpPr>
        <p:spPr>
          <a:xfrm rot="19741494" flipH="0" flipV="0">
            <a:off x="1193589" y="2428707"/>
            <a:ext cx="1606100" cy="1606100"/>
          </a:xfrm>
          <a:prstGeom prst="ellipse">
            <a:avLst/>
          </a:prstGeom>
          <a:gradFill>
            <a:gsLst>
              <a:gs pos="53000">
                <a:schemeClr val="accent1">
                  <a:lumMod val="20000"/>
                  <a:lumOff val="80000"/>
                  <a:alpha val="22000"/>
                </a:schemeClr>
              </a:gs>
              <a:gs pos="100000">
                <a:schemeClr val="accent1">
                  <a:alpha val="10000"/>
                </a:schemeClr>
              </a:gs>
            </a:gsLst>
            <a:path path="circle">
              <a:fillToRect l="50000" t="50000" r="50000" b="50000"/>
            </a:path>
            <a:tileRect/>
          </a:gradFill>
          <a:ln w="1905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rot="0" flipH="0" flipV="0">
            <a:off x="1449911" y="2685027"/>
            <a:ext cx="1093456" cy="1093460"/>
          </a:xfrm>
          <a:prstGeom prst="ellipse">
            <a:avLst/>
          </a:prstGeom>
          <a:gradFill>
            <a:gsLst>
              <a:gs pos="16000">
                <a:schemeClr val="accent1">
                  <a:lumMod val="60000"/>
                  <a:lumOff val="40000"/>
                </a:schemeClr>
              </a:gs>
              <a:gs pos="77000">
                <a:schemeClr val="accent1"/>
              </a:gs>
            </a:gsLst>
            <a:path path="circle">
              <a:fillToRect b="100000" r="100000"/>
            </a:path>
            <a:tileRect t="-100000" l="-100000"/>
          </a:gradFill>
          <a:ln w="19050" cap="sq">
            <a:noFill/>
            <a:miter/>
          </a:ln>
          <a:effectLst>
            <a:outerShdw dist="342900" blurRad="279400" dir="5400000" sx="88000" sy="88000" kx="0" ky="0" algn="t" rotWithShape="0">
              <a:schemeClr val="accent1">
                <a:alpha val="42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0" flipH="0" flipV="0">
            <a:off x="3478898" y="1792349"/>
            <a:ext cx="2507556" cy="4516375"/>
          </a:xfrm>
          <a:prstGeom prst="roundRect">
            <a:avLst>
              <a:gd name="adj" fmla="val 5839"/>
            </a:avLst>
          </a:prstGeom>
          <a:gradFill>
            <a:gsLst>
              <a:gs pos="0">
                <a:schemeClr val="bg1"/>
              </a:gs>
              <a:gs pos="100000">
                <a:schemeClr val="accent1">
                  <a:lumMod val="20000"/>
                  <a:lumOff val="80000"/>
                </a:schemeClr>
              </a:gs>
            </a:gsLst>
            <a:lin ang="5400000" scaled="0"/>
          </a:gradFill>
          <a:ln w="19050" cap="sq">
            <a:noFill/>
            <a:miter/>
          </a:ln>
          <a:effectLst>
            <a:outerShdw dist="139700" blurRad="254000" dir="5400000" sx="98000" sy="98000" kx="0" ky="0" algn="t" rotWithShape="0">
              <a:srgbClr val="095DBB">
                <a:alpha val="21000"/>
              </a:srgbClr>
            </a:outerShdw>
          </a:effectLst>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rot="0" flipH="0" flipV="0">
            <a:off x="3602682" y="4105062"/>
            <a:ext cx="2222437" cy="2094032"/>
          </a:xfrm>
          <a:prstGeom prst="rect">
            <a:avLst/>
          </a:prstGeom>
          <a:noFill/>
          <a:ln>
            <a:noFill/>
          </a:ln>
        </p:spPr>
        <p:txBody>
          <a:bodyPr vert="horz" wrap="square" lIns="0" tIns="0" rIns="0" bIns="0" rtlCol="0" anchor="ctr"/>
          <a:lstStyle/>
          <a:p>
            <a:pPr algn="ctr">
              <a:lnSpc>
                <a:spcPct val="130000"/>
              </a:lnSpc>
            </a:pPr>
            <a:r>
              <a:rPr kumimoji="1" lang="en-US" altLang="zh-CN" sz="2400">
                <a:ln w="12700">
                  <a:noFill/>
                </a:ln>
                <a:solidFill>
                  <a:srgbClr val="FF4040">
                    <a:alpha val="100000"/>
                  </a:srgbClr>
                </a:solidFill>
                <a:latin typeface="Source Han Sans CN Bold Bold"/>
                <a:ea typeface="Source Han Sans CN Bold Bold"/>
                <a:cs typeface="Source Han Sans CN Bold Bold"/>
              </a:rPr>
              <a:t>海淀实践：科技赋能美好生活</a:t>
            </a:r>
            <a:endParaRPr kumimoji="1" lang="zh-CN" altLang="en-US"/>
          </a:p>
        </p:txBody>
      </p:sp>
      <p:sp>
        <p:nvSpPr>
          <p:cNvPr id="12" name="标题 1"/>
          <p:cNvSpPr txBox="1"/>
          <p:nvPr/>
        </p:nvSpPr>
        <p:spPr>
          <a:xfrm rot="19741494" flipH="0" flipV="0">
            <a:off x="3920238" y="2428707"/>
            <a:ext cx="1606100" cy="1606100"/>
          </a:xfrm>
          <a:prstGeom prst="ellipse">
            <a:avLst/>
          </a:prstGeom>
          <a:gradFill>
            <a:gsLst>
              <a:gs pos="53000">
                <a:schemeClr val="accent1">
                  <a:lumMod val="20000"/>
                  <a:lumOff val="80000"/>
                  <a:alpha val="22000"/>
                </a:schemeClr>
              </a:gs>
              <a:gs pos="100000">
                <a:schemeClr val="accent1">
                  <a:alpha val="10000"/>
                </a:schemeClr>
              </a:gs>
            </a:gsLst>
            <a:path path="circle">
              <a:fillToRect l="50000" t="50000" r="50000" b="50000"/>
            </a:path>
            <a:tileRect/>
          </a:gradFill>
          <a:ln w="1905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rot="0" flipH="0" flipV="0">
            <a:off x="4176560" y="2685027"/>
            <a:ext cx="1093456" cy="1093460"/>
          </a:xfrm>
          <a:prstGeom prst="ellipse">
            <a:avLst/>
          </a:prstGeom>
          <a:gradFill>
            <a:gsLst>
              <a:gs pos="16000">
                <a:schemeClr val="accent1">
                  <a:lumMod val="60000"/>
                  <a:lumOff val="40000"/>
                </a:schemeClr>
              </a:gs>
              <a:gs pos="77000">
                <a:schemeClr val="accent1"/>
              </a:gs>
            </a:gsLst>
            <a:path path="circle">
              <a:fillToRect b="100000" r="100000"/>
            </a:path>
            <a:tileRect t="-100000" l="-100000"/>
          </a:gradFill>
          <a:ln w="19050" cap="sq">
            <a:noFill/>
            <a:miter/>
          </a:ln>
          <a:effectLst>
            <a:outerShdw dist="342900" blurRad="279400" dir="5400000" sx="88000" sy="88000" kx="0" ky="0" algn="t" rotWithShape="0">
              <a:schemeClr val="accent1">
                <a:alpha val="42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rot="0" flipH="0" flipV="0">
            <a:off x="6205547" y="1792349"/>
            <a:ext cx="2507556" cy="4516375"/>
          </a:xfrm>
          <a:prstGeom prst="roundRect">
            <a:avLst>
              <a:gd name="adj" fmla="val 5839"/>
            </a:avLst>
          </a:prstGeom>
          <a:gradFill>
            <a:gsLst>
              <a:gs pos="0">
                <a:schemeClr val="bg1"/>
              </a:gs>
              <a:gs pos="100000">
                <a:schemeClr val="accent1">
                  <a:lumMod val="20000"/>
                  <a:lumOff val="80000"/>
                </a:schemeClr>
              </a:gs>
            </a:gsLst>
            <a:lin ang="5400000" scaled="0"/>
          </a:gradFill>
          <a:ln w="19050" cap="sq">
            <a:noFill/>
            <a:miter/>
          </a:ln>
          <a:effectLst>
            <a:outerShdw dist="139700" blurRad="254000" dir="5400000" sx="98000" sy="98000" kx="0" ky="0" algn="t" rotWithShape="0">
              <a:srgbClr val="095DBB">
                <a:alpha val="21000"/>
              </a:srgbClr>
            </a:outerShdw>
          </a:effectLst>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rot="0" flipH="0" flipV="0">
            <a:off x="6348107" y="4105062"/>
            <a:ext cx="2203662" cy="2094032"/>
          </a:xfrm>
          <a:prstGeom prst="rect">
            <a:avLst/>
          </a:prstGeom>
          <a:noFill/>
          <a:ln>
            <a:noFill/>
          </a:ln>
        </p:spPr>
        <p:txBody>
          <a:bodyPr vert="horz" wrap="square" lIns="0" tIns="0" rIns="0" bIns="0" rtlCol="0" anchor="ctr"/>
          <a:lstStyle/>
          <a:p>
            <a:pPr algn="ctr">
              <a:lnSpc>
                <a:spcPct val="130000"/>
              </a:lnSpc>
            </a:pPr>
            <a:r>
              <a:rPr kumimoji="1" lang="en-US" altLang="zh-CN" sz="2400">
                <a:ln w="12700">
                  <a:noFill/>
                </a:ln>
                <a:solidFill>
                  <a:srgbClr val="FF4040">
                    <a:alpha val="100000"/>
                  </a:srgbClr>
                </a:solidFill>
                <a:latin typeface="Source Han Sans CN Bold Bold"/>
                <a:ea typeface="Source Han Sans CN Bold Bold"/>
                <a:cs typeface="Source Han Sans CN Bold Bold"/>
              </a:rPr>
              <a:t>辩证思考：机遇与挑战并存</a:t>
            </a:r>
            <a:endParaRPr kumimoji="1" lang="zh-CN" altLang="en-US"/>
          </a:p>
        </p:txBody>
      </p:sp>
      <p:sp>
        <p:nvSpPr>
          <p:cNvPr id="16" name="标题 1"/>
          <p:cNvSpPr txBox="1"/>
          <p:nvPr/>
        </p:nvSpPr>
        <p:spPr>
          <a:xfrm rot="19741494" flipH="0" flipV="0">
            <a:off x="6646887" y="2428707"/>
            <a:ext cx="1606100" cy="1606100"/>
          </a:xfrm>
          <a:prstGeom prst="ellipse">
            <a:avLst/>
          </a:prstGeom>
          <a:gradFill>
            <a:gsLst>
              <a:gs pos="53000">
                <a:schemeClr val="accent1">
                  <a:lumMod val="20000"/>
                  <a:lumOff val="80000"/>
                  <a:alpha val="22000"/>
                </a:schemeClr>
              </a:gs>
              <a:gs pos="100000">
                <a:schemeClr val="accent1">
                  <a:alpha val="10000"/>
                </a:schemeClr>
              </a:gs>
            </a:gsLst>
            <a:path path="circle">
              <a:fillToRect l="50000" t="50000" r="50000" b="50000"/>
            </a:path>
            <a:tileRect/>
          </a:gradFill>
          <a:ln w="1905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rot="0" flipH="0" flipV="0">
            <a:off x="6903209" y="2685027"/>
            <a:ext cx="1093456" cy="1093460"/>
          </a:xfrm>
          <a:prstGeom prst="ellipse">
            <a:avLst/>
          </a:prstGeom>
          <a:gradFill>
            <a:gsLst>
              <a:gs pos="16000">
                <a:schemeClr val="accent1">
                  <a:lumMod val="60000"/>
                  <a:lumOff val="40000"/>
                </a:schemeClr>
              </a:gs>
              <a:gs pos="77000">
                <a:schemeClr val="accent1"/>
              </a:gs>
            </a:gsLst>
            <a:path path="circle">
              <a:fillToRect b="100000" r="100000"/>
            </a:path>
            <a:tileRect t="-100000" l="-100000"/>
          </a:gradFill>
          <a:ln w="19050" cap="sq">
            <a:noFill/>
            <a:miter/>
          </a:ln>
          <a:effectLst>
            <a:outerShdw dist="342900" blurRad="279400" dir="5400000" sx="88000" sy="88000" kx="0" ky="0" algn="t" rotWithShape="0">
              <a:schemeClr val="accent1">
                <a:alpha val="42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rot="0" flipH="0" flipV="0">
            <a:off x="8932196" y="1792349"/>
            <a:ext cx="2507556" cy="4516375"/>
          </a:xfrm>
          <a:prstGeom prst="roundRect">
            <a:avLst>
              <a:gd name="adj" fmla="val 5839"/>
            </a:avLst>
          </a:prstGeom>
          <a:gradFill>
            <a:gsLst>
              <a:gs pos="0">
                <a:schemeClr val="bg1"/>
              </a:gs>
              <a:gs pos="100000">
                <a:schemeClr val="accent1">
                  <a:lumMod val="20000"/>
                  <a:lumOff val="80000"/>
                </a:schemeClr>
              </a:gs>
            </a:gsLst>
            <a:lin ang="5400000" scaled="0"/>
          </a:gradFill>
          <a:ln w="19050" cap="sq">
            <a:noFill/>
            <a:miter/>
          </a:ln>
          <a:effectLst>
            <a:outerShdw dist="139700" blurRad="254000" dir="5400000" sx="98000" sy="98000" kx="0" ky="0" algn="t" rotWithShape="0">
              <a:srgbClr val="095DBB">
                <a:alpha val="21000"/>
              </a:srgbClr>
            </a:outerShdw>
          </a:effectLst>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rot="0" flipH="0" flipV="0">
            <a:off x="9074755" y="4105062"/>
            <a:ext cx="2222436" cy="2094032"/>
          </a:xfrm>
          <a:prstGeom prst="rect">
            <a:avLst/>
          </a:prstGeom>
          <a:noFill/>
          <a:ln>
            <a:noFill/>
          </a:ln>
        </p:spPr>
        <p:txBody>
          <a:bodyPr vert="horz" wrap="square" lIns="0" tIns="0" rIns="0" bIns="0" rtlCol="0" anchor="ctr"/>
          <a:lstStyle/>
          <a:p>
            <a:pPr algn="ctr">
              <a:lnSpc>
                <a:spcPct val="130000"/>
              </a:lnSpc>
            </a:pPr>
            <a:r>
              <a:rPr kumimoji="1" lang="en-US" altLang="zh-CN" sz="2400">
                <a:ln w="12700">
                  <a:noFill/>
                </a:ln>
                <a:solidFill>
                  <a:srgbClr val="FF4040">
                    <a:alpha val="100000"/>
                  </a:srgbClr>
                </a:solidFill>
                <a:latin typeface="Source Han Sans CN Bold Bold"/>
                <a:ea typeface="Source Han Sans CN Bold Bold"/>
                <a:cs typeface="Source Han Sans CN Bold Bold"/>
              </a:rPr>
              <a:t>党员担当：引领新质生产力征程</a:t>
            </a:r>
            <a:endParaRPr kumimoji="1" lang="zh-CN" altLang="en-US"/>
          </a:p>
        </p:txBody>
      </p:sp>
      <p:sp>
        <p:nvSpPr>
          <p:cNvPr id="20" name="标题 1"/>
          <p:cNvSpPr txBox="1"/>
          <p:nvPr/>
        </p:nvSpPr>
        <p:spPr>
          <a:xfrm rot="19741494" flipH="0" flipV="0">
            <a:off x="9373536" y="2428707"/>
            <a:ext cx="1606100" cy="1606100"/>
          </a:xfrm>
          <a:prstGeom prst="ellipse">
            <a:avLst/>
          </a:prstGeom>
          <a:gradFill>
            <a:gsLst>
              <a:gs pos="53000">
                <a:schemeClr val="accent1">
                  <a:lumMod val="20000"/>
                  <a:lumOff val="80000"/>
                  <a:alpha val="22000"/>
                </a:schemeClr>
              </a:gs>
              <a:gs pos="100000">
                <a:schemeClr val="accent1">
                  <a:alpha val="10000"/>
                </a:schemeClr>
              </a:gs>
            </a:gsLst>
            <a:path path="circle">
              <a:fillToRect l="50000" t="50000" r="50000" b="50000"/>
            </a:path>
            <a:tileRect/>
          </a:gradFill>
          <a:ln w="1905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rot="0" flipH="0" flipV="0">
            <a:off x="9629858" y="2685027"/>
            <a:ext cx="1093456" cy="1093460"/>
          </a:xfrm>
          <a:prstGeom prst="ellipse">
            <a:avLst/>
          </a:prstGeom>
          <a:gradFill>
            <a:gsLst>
              <a:gs pos="16000">
                <a:schemeClr val="accent1">
                  <a:lumMod val="60000"/>
                  <a:lumOff val="40000"/>
                </a:schemeClr>
              </a:gs>
              <a:gs pos="77000">
                <a:schemeClr val="accent1"/>
              </a:gs>
            </a:gsLst>
            <a:path path="circle">
              <a:fillToRect b="100000" r="100000"/>
            </a:path>
            <a:tileRect t="-100000" l="-100000"/>
          </a:gradFill>
          <a:ln w="19050" cap="sq">
            <a:noFill/>
            <a:miter/>
          </a:ln>
          <a:effectLst>
            <a:outerShdw dist="342900" blurRad="279400" dir="5400000" sx="88000" sy="88000" kx="0" ky="0" algn="t" rotWithShape="0">
              <a:schemeClr val="accent1">
                <a:alpha val="42000"/>
              </a:schemeClr>
            </a:outerShdw>
          </a:effectLst>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rot="0" flipH="0" flipV="0">
            <a:off x="5174357" y="1309904"/>
            <a:ext cx="1843286" cy="338554"/>
          </a:xfrm>
          <a:prstGeom prst="rect">
            <a:avLst/>
          </a:prstGeom>
          <a:noFill/>
          <a:ln>
            <a:noFill/>
          </a:ln>
        </p:spPr>
        <p:txBody>
          <a:bodyPr vert="horz" wrap="square" lIns="91440" tIns="45720" rIns="91440" bIns="45720" rtlCol="0" anchor="ctr"/>
          <a:lstStyle/>
          <a:p>
            <a:pPr algn="dist">
              <a:lnSpc>
                <a:spcPct val="110000"/>
              </a:lnSpc>
            </a:pPr>
            <a:r>
              <a:rPr kumimoji="1" lang="en-US" altLang="zh-CN" sz="1600">
                <a:ln w="12700">
                  <a:noFill/>
                </a:ln>
                <a:solidFill>
                  <a:srgbClr val="EF0000">
                    <a:alpha val="9000"/>
                  </a:srgbClr>
                </a:solidFill>
                <a:latin typeface="Source Han Sans CN Regular"/>
                <a:ea typeface="Source Han Sans CN Regular"/>
                <a:cs typeface="Source Han Sans CN Regular"/>
              </a:rPr>
              <a:t>CONTENTS</a:t>
            </a:r>
            <a:endParaRPr kumimoji="1" lang="zh-CN" altLang="en-US"/>
          </a:p>
        </p:txBody>
      </p:sp>
      <p:sp>
        <p:nvSpPr>
          <p:cNvPr id="23" name="标题 1"/>
          <p:cNvSpPr txBox="1"/>
          <p:nvPr/>
        </p:nvSpPr>
        <p:spPr>
          <a:xfrm rot="0" flipH="0" flipV="0">
            <a:off x="1142403" y="2411400"/>
            <a:ext cx="1737529" cy="1618209"/>
          </a:xfrm>
          <a:prstGeom prst="rect">
            <a:avLst/>
          </a:prstGeom>
          <a:noFill/>
          <a:ln>
            <a:noFill/>
          </a:ln>
        </p:spPr>
        <p:txBody>
          <a:bodyPr vert="horz" wrap="square" lIns="0" tIns="0" rIns="0" bIns="0" rtlCol="0" anchor="ctr"/>
          <a:lstStyle/>
          <a:p>
            <a:pPr algn="ctr">
              <a:lnSpc>
                <a:spcPct val="130000"/>
              </a:lnSpc>
            </a:pPr>
            <a:r>
              <a:rPr kumimoji="1" lang="en-US" altLang="zh-CN" sz="3200">
                <a:ln w="12700">
                  <a:noFill/>
                </a:ln>
                <a:solidFill>
                  <a:srgbClr val="FFFFFF">
                    <a:alpha val="100000"/>
                  </a:srgbClr>
                </a:solidFill>
                <a:latin typeface="OPPOSans R"/>
                <a:ea typeface="OPPOSans R"/>
                <a:cs typeface="OPPOSans R"/>
              </a:rPr>
              <a:t>01</a:t>
            </a:r>
            <a:endParaRPr kumimoji="1" lang="zh-CN" altLang="en-US"/>
          </a:p>
        </p:txBody>
      </p:sp>
      <p:sp>
        <p:nvSpPr>
          <p:cNvPr id="24" name="标题 1"/>
          <p:cNvSpPr txBox="1"/>
          <p:nvPr/>
        </p:nvSpPr>
        <p:spPr>
          <a:xfrm rot="0" flipH="0" flipV="0">
            <a:off x="3863911" y="2411400"/>
            <a:ext cx="1737529" cy="1618209"/>
          </a:xfrm>
          <a:prstGeom prst="rect">
            <a:avLst/>
          </a:prstGeom>
          <a:noFill/>
          <a:ln>
            <a:noFill/>
          </a:ln>
        </p:spPr>
        <p:txBody>
          <a:bodyPr vert="horz" wrap="square" lIns="0" tIns="0" rIns="0" bIns="0" rtlCol="0" anchor="ctr"/>
          <a:lstStyle/>
          <a:p>
            <a:pPr algn="ctr">
              <a:lnSpc>
                <a:spcPct val="130000"/>
              </a:lnSpc>
            </a:pPr>
            <a:r>
              <a:rPr kumimoji="1" lang="en-US" altLang="zh-CN" sz="3200">
                <a:ln w="12700">
                  <a:noFill/>
                </a:ln>
                <a:solidFill>
                  <a:srgbClr val="FFFFFF">
                    <a:alpha val="100000"/>
                  </a:srgbClr>
                </a:solidFill>
                <a:latin typeface="OPPOSans R"/>
                <a:ea typeface="OPPOSans R"/>
                <a:cs typeface="OPPOSans R"/>
              </a:rPr>
              <a:t>02</a:t>
            </a:r>
            <a:endParaRPr kumimoji="1" lang="zh-CN" altLang="en-US"/>
          </a:p>
        </p:txBody>
      </p:sp>
      <p:sp>
        <p:nvSpPr>
          <p:cNvPr id="25" name="标题 1"/>
          <p:cNvSpPr txBox="1"/>
          <p:nvPr/>
        </p:nvSpPr>
        <p:spPr>
          <a:xfrm rot="0" flipH="0" flipV="0">
            <a:off x="6593204" y="2411400"/>
            <a:ext cx="1737529" cy="1618209"/>
          </a:xfrm>
          <a:prstGeom prst="rect">
            <a:avLst/>
          </a:prstGeom>
          <a:noFill/>
          <a:ln>
            <a:noFill/>
          </a:ln>
        </p:spPr>
        <p:txBody>
          <a:bodyPr vert="horz" wrap="square" lIns="0" tIns="0" rIns="0" bIns="0" rtlCol="0" anchor="ctr"/>
          <a:lstStyle/>
          <a:p>
            <a:pPr algn="ctr">
              <a:lnSpc>
                <a:spcPct val="130000"/>
              </a:lnSpc>
            </a:pPr>
            <a:r>
              <a:rPr kumimoji="1" lang="en-US" altLang="zh-CN" sz="3200">
                <a:ln w="12700">
                  <a:noFill/>
                </a:ln>
                <a:solidFill>
                  <a:srgbClr val="FFFFFF">
                    <a:alpha val="100000"/>
                  </a:srgbClr>
                </a:solidFill>
                <a:latin typeface="OPPOSans R"/>
                <a:ea typeface="OPPOSans R"/>
                <a:cs typeface="OPPOSans R"/>
              </a:rPr>
              <a:t>03</a:t>
            </a:r>
            <a:endParaRPr kumimoji="1" lang="zh-CN" altLang="en-US"/>
          </a:p>
        </p:txBody>
      </p:sp>
      <p:sp>
        <p:nvSpPr>
          <p:cNvPr id="26" name="标题 1"/>
          <p:cNvSpPr txBox="1"/>
          <p:nvPr/>
        </p:nvSpPr>
        <p:spPr>
          <a:xfrm rot="0" flipH="0" flipV="0">
            <a:off x="9329855" y="2411400"/>
            <a:ext cx="1737529" cy="1618209"/>
          </a:xfrm>
          <a:prstGeom prst="rect">
            <a:avLst/>
          </a:prstGeom>
          <a:noFill/>
          <a:ln>
            <a:noFill/>
          </a:ln>
        </p:spPr>
        <p:txBody>
          <a:bodyPr vert="horz" wrap="square" lIns="0" tIns="0" rIns="0" bIns="0" rtlCol="0" anchor="ctr"/>
          <a:lstStyle/>
          <a:p>
            <a:pPr algn="ctr">
              <a:lnSpc>
                <a:spcPct val="130000"/>
              </a:lnSpc>
            </a:pPr>
            <a:r>
              <a:rPr kumimoji="1" lang="en-US" altLang="zh-CN" sz="3200">
                <a:ln w="12700">
                  <a:noFill/>
                </a:ln>
                <a:solidFill>
                  <a:srgbClr val="FFFFFF">
                    <a:alpha val="100000"/>
                  </a:srgbClr>
                </a:solidFill>
                <a:latin typeface="OPPOSans R"/>
                <a:ea typeface="OPPOSans R"/>
                <a:cs typeface="OPPOSans R"/>
              </a:rPr>
              <a:t>04</a:t>
            </a:r>
            <a:endParaRPr kumimoji="1" lang="zh-CN" altLang="en-US"/>
          </a:p>
        </p:txBody>
      </p:sp>
    </p:spTree>
  </p:cSld>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
          <p:cNvPicPr>
            <a:picLocks noChangeAspect="1"/>
          </p:cNvPicPr>
          <p:nvPr/>
        </p:nvPicPr>
        <p:blipFill>
          <a:blip r:embed="rId3">
            <a:alphaModFix amt="100000"/>
          </a:blip>
          <a:srcRect l="18215" t="29572" r="15805" b="4448"/>
          <a:stretch>
            <a:fillRect/>
          </a:stretch>
        </p:blipFill>
        <p:spPr>
          <a:xfrm rot="0" flipH="0" flipV="0">
            <a:off x="0" y="0"/>
            <a:ext cx="12192000" cy="6858000"/>
          </a:xfrm>
          <a:custGeom>
            <a:avLst/>
            <a:gdLst/>
            <a:rect l="l" t="t" r="r" b="b"/>
            <a:pathLst>
              <a:path w="12192000" h="6858000">
                <a:moveTo>
                  <a:pt x="0" y="0"/>
                </a:moveTo>
                <a:lnTo>
                  <a:pt x="12192000" y="0"/>
                </a:lnTo>
                <a:lnTo>
                  <a:pt x="12192000" y="6858000"/>
                </a:lnTo>
                <a:lnTo>
                  <a:pt x="0" y="6858000"/>
                </a:lnTo>
                <a:close/>
              </a:path>
            </a:pathLst>
          </a:custGeom>
          <a:noFill/>
          <a:ln>
            <a:noFill/>
          </a:ln>
        </p:spPr>
      </p:pic>
      <p:sp>
        <p:nvSpPr>
          <p:cNvPr id="3" name="标题 1"/>
          <p:cNvSpPr txBox="1"/>
          <p:nvPr/>
        </p:nvSpPr>
        <p:spPr>
          <a:xfrm rot="0" flipH="0" flipV="0">
            <a:off x="9870529" y="741146"/>
            <a:ext cx="1648371" cy="204692"/>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00000"/>
              </a:lnSpc>
            </a:pPr>
            <a:endParaRPr kumimoji="1" lang="zh-CN" altLang="en-US"/>
          </a:p>
        </p:txBody>
      </p:sp>
      <p:sp>
        <p:nvSpPr>
          <p:cNvPr id="4" name="标题 1"/>
          <p:cNvSpPr txBox="1"/>
          <p:nvPr/>
        </p:nvSpPr>
        <p:spPr>
          <a:xfrm rot="0" flipH="0" flipV="0">
            <a:off x="2976664" y="1483441"/>
            <a:ext cx="8064172" cy="2650879"/>
          </a:xfrm>
          <a:prstGeom prst="rect">
            <a:avLst/>
          </a:prstGeom>
          <a:solidFill>
            <a:schemeClr val="accent2">
              <a:lumMod val="60000"/>
              <a:lumOff val="40000"/>
            </a:schemeClr>
          </a:solidFill>
          <a:ln w="11049" cap="sq">
            <a:solidFill>
              <a:schemeClr val="accent4"/>
            </a:solidFill>
            <a:miter/>
          </a:ln>
          <a:effectLst/>
        </p:spPr>
        <p:txBody>
          <a:bodyPr vert="horz" wrap="square" lIns="79553" tIns="39776" rIns="79553" bIns="39776" rtlCol="0" anchor="ctr"/>
          <a:lstStyle/>
          <a:p>
            <a:pPr algn="ctr">
              <a:lnSpc>
                <a:spcPct val="110000"/>
              </a:lnSpc>
            </a:pPr>
            <a:endParaRPr kumimoji="1" lang="zh-CN" altLang="en-US"/>
          </a:p>
        </p:txBody>
      </p:sp>
      <p:sp>
        <p:nvSpPr>
          <p:cNvPr id="5" name="标题 1"/>
          <p:cNvSpPr txBox="1"/>
          <p:nvPr/>
        </p:nvSpPr>
        <p:spPr>
          <a:xfrm rot="0" flipH="0" flipV="0">
            <a:off x="1151168" y="1483441"/>
            <a:ext cx="2272972" cy="2650879"/>
          </a:xfrm>
          <a:prstGeom prst="snip2DiagRect">
            <a:avLst/>
          </a:prstGeom>
          <a:solidFill>
            <a:schemeClr val="bg1"/>
          </a:solidFill>
          <a:ln w="11049" cap="sq">
            <a:solidFill>
              <a:schemeClr val="accent4"/>
            </a:solidFill>
            <a:miter/>
          </a:ln>
          <a:effectLst/>
        </p:spPr>
        <p:txBody>
          <a:bodyPr vert="horz" wrap="square" lIns="79553" tIns="39776" rIns="79553" bIns="39776" rtlCol="0" anchor="ctr"/>
          <a:lstStyle/>
          <a:p>
            <a:pPr algn="ctr">
              <a:lnSpc>
                <a:spcPct val="110000"/>
              </a:lnSpc>
            </a:pPr>
            <a:endParaRPr kumimoji="1" lang="zh-CN" altLang="en-US"/>
          </a:p>
        </p:txBody>
      </p:sp>
      <p:sp>
        <p:nvSpPr>
          <p:cNvPr id="6" name="标题 1"/>
          <p:cNvSpPr txBox="1"/>
          <p:nvPr/>
        </p:nvSpPr>
        <p:spPr>
          <a:xfrm rot="0" flipH="0" flipV="0">
            <a:off x="988200" y="-215900"/>
            <a:ext cx="2598416" cy="3549414"/>
          </a:xfrm>
          <a:prstGeom prst="rect">
            <a:avLst/>
          </a:prstGeom>
          <a:noFill/>
          <a:ln>
            <a:noFill/>
          </a:ln>
          <a:effectLst/>
        </p:spPr>
        <p:txBody>
          <a:bodyPr vert="horz" wrap="square" lIns="79553" tIns="39776" rIns="79553" bIns="39776" rtlCol="0" anchor="b"/>
          <a:lstStyle/>
          <a:p>
            <a:pPr algn="ctr">
              <a:lnSpc>
                <a:spcPct val="130000"/>
              </a:lnSpc>
            </a:pPr>
            <a:r>
              <a:rPr kumimoji="1" lang="en-US" altLang="zh-CN" sz="6600">
                <a:ln w="12700">
                  <a:noFill/>
                </a:ln>
                <a:solidFill>
                  <a:srgbClr val="FF4040">
                    <a:alpha val="100000"/>
                  </a:srgbClr>
                </a:solidFill>
                <a:latin typeface="Source Han Serif SC Bold"/>
                <a:ea typeface="Source Han Serif SC Bold"/>
                <a:cs typeface="Source Han Serif SC Bold"/>
              </a:rPr>
              <a:t>01</a:t>
            </a:r>
            <a:endParaRPr kumimoji="1" lang="zh-CN" altLang="en-US"/>
          </a:p>
        </p:txBody>
      </p:sp>
      <p:sp>
        <p:nvSpPr>
          <p:cNvPr id="7" name="标题 1"/>
          <p:cNvSpPr txBox="1"/>
          <p:nvPr/>
        </p:nvSpPr>
        <p:spPr>
          <a:xfrm rot="0" flipH="0" flipV="0">
            <a:off x="3701084" y="1808044"/>
            <a:ext cx="7062808" cy="1742322"/>
          </a:xfrm>
          <a:prstGeom prst="rect">
            <a:avLst/>
          </a:prstGeom>
          <a:noFill/>
          <a:ln>
            <a:noFill/>
          </a:ln>
          <a:effectLst/>
        </p:spPr>
        <p:txBody>
          <a:bodyPr vert="horz" wrap="square" lIns="79553" tIns="39776" rIns="79553" bIns="39776" rtlCol="0" anchor="t"/>
          <a:lstStyle/>
          <a:p>
            <a:pPr algn="l">
              <a:lnSpc>
                <a:spcPct val="130000"/>
              </a:lnSpc>
            </a:pPr>
            <a:r>
              <a:rPr kumimoji="1" lang="en-US" altLang="zh-CN" sz="5038">
                <a:ln w="12700">
                  <a:noFill/>
                </a:ln>
                <a:solidFill>
                  <a:srgbClr val="FFFFFF">
                    <a:alpha val="100000"/>
                  </a:srgbClr>
                </a:solidFill>
                <a:latin typeface="Source Han Serif SC Bold"/>
                <a:ea typeface="Source Han Serif SC Bold"/>
                <a:cs typeface="Source Han Serif SC Bold"/>
              </a:rPr>
              <a:t>开篇立论：解锁新质生产力密码</a:t>
            </a:r>
            <a:endParaRPr kumimoji="1" lang="zh-CN" altLang="en-US"/>
          </a:p>
        </p:txBody>
      </p:sp>
      <p:pic>
        <p:nvPicPr>
          <p:cNvPr id="8" name=""/>
          <p:cNvPicPr>
            <a:picLocks noChangeAspect="1"/>
          </p:cNvPicPr>
          <p:nvPr/>
        </p:nvPicPr>
        <p:blipFill>
          <a:blip r:embed="rId4">
            <a:alphaModFix amt="100000"/>
          </a:blip>
          <a:srcRect l="0" t="0" r="0" b="0"/>
          <a:stretch>
            <a:fillRect/>
          </a:stretch>
        </p:blipFill>
        <p:spPr>
          <a:xfrm rot="0" flipH="0" flipV="0">
            <a:off x="0" y="-10396"/>
            <a:ext cx="12192000" cy="1347216"/>
          </a:xfrm>
          <a:prstGeom prst="rect">
            <a:avLst/>
          </a:prstGeom>
          <a:noFill/>
          <a:ln>
            <a:noFill/>
          </a:ln>
        </p:spPr>
      </p:pic>
    </p:spTree>
  </p:cSld>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solidFill>
            <a:schemeClr val="bg1"/>
          </a:solidFill>
          <a:ln cap="flat">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17197037" flipH="0" flipV="0">
            <a:off x="8514193" y="-934609"/>
            <a:ext cx="4667830" cy="4667830"/>
          </a:xfrm>
          <a:prstGeom prst="ellipse">
            <a:avLst/>
          </a:prstGeom>
          <a:gradFill>
            <a:gsLst>
              <a:gs pos="0">
                <a:schemeClr val="accent1">
                  <a:alpha val="28000"/>
                </a:schemeClr>
              </a:gs>
              <a:gs pos="100000">
                <a:schemeClr val="accent1">
                  <a:alpha val="0"/>
                </a:schemeClr>
              </a:gs>
            </a:gsLst>
            <a:lin ang="54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10021203" flipH="0" flipV="0">
            <a:off x="8733621" y="-715181"/>
            <a:ext cx="4228976" cy="4228974"/>
          </a:xfrm>
          <a:prstGeom prst="ellipse">
            <a:avLst/>
          </a:prstGeom>
          <a:gradFill>
            <a:gsLst>
              <a:gs pos="0">
                <a:schemeClr val="accent1">
                  <a:alpha val="70000"/>
                </a:schemeClr>
              </a:gs>
              <a:gs pos="100000">
                <a:schemeClr val="accent1">
                  <a:alpha val="0"/>
                </a:schemeClr>
              </a:gs>
            </a:gsLst>
            <a:lin ang="54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10021203" flipH="0" flipV="0">
            <a:off x="-1386823" y="2012550"/>
            <a:ext cx="5600330" cy="5600328"/>
          </a:xfrm>
          <a:prstGeom prst="ellipse">
            <a:avLst/>
          </a:prstGeom>
          <a:gradFill>
            <a:gsLst>
              <a:gs pos="0">
                <a:schemeClr val="accent1">
                  <a:alpha val="70000"/>
                </a:schemeClr>
              </a:gs>
              <a:gs pos="100000">
                <a:schemeClr val="accent1">
                  <a:alpha val="0"/>
                </a:schemeClr>
              </a:gs>
            </a:gsLst>
            <a:lin ang="54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pic>
        <p:nvPicPr>
          <p:cNvPr id="6" name=""/>
          <p:cNvPicPr>
            <a:picLocks noChangeAspect="1"/>
          </p:cNvPicPr>
          <p:nvPr/>
        </p:nvPicPr>
        <p:blipFill>
          <a:blip r:embed="rId3">
            <a:alphaModFix amt="100000"/>
          </a:blip>
          <a:srcRect l="25875" t="0" r="25875" b="0"/>
          <a:stretch>
            <a:fillRect/>
          </a:stretch>
        </p:blipFill>
        <p:spPr>
          <a:xfrm rot="0" flipH="0" flipV="0">
            <a:off x="-1131762" y="2267611"/>
            <a:ext cx="5090208" cy="5090206"/>
          </a:xfrm>
          <a:custGeom>
            <a:avLst/>
            <a:gdLst>
              <a:gd name="connsiteX0" fmla="*/ 2353655 w 4821363"/>
              <a:gd name="connsiteY0" fmla="*/ 731 h 4821362"/>
              <a:gd name="connsiteX1" fmla="*/ 4759248 w 4821363"/>
              <a:gd name="connsiteY1" fmla="*/ 1869338 h 4821362"/>
              <a:gd name="connsiteX2" fmla="*/ 2952025 w 4821363"/>
              <a:gd name="connsiteY2" fmla="*/ 4759246 h 4821362"/>
              <a:gd name="connsiteX3" fmla="*/ 62117 w 4821363"/>
              <a:gd name="connsiteY3" fmla="*/ 2952025 h 4821362"/>
              <a:gd name="connsiteX4" fmla="*/ 1869339 w 4821363"/>
              <a:gd name="connsiteY4" fmla="*/ 62116 h 4821362"/>
              <a:gd name="connsiteX5" fmla="*/ 2353655 w 4821363"/>
              <a:gd name="connsiteY5" fmla="*/ 731 h 4821362"/>
            </a:gdLst>
            <a:rect l="l" t="t" r="r" b="b"/>
            <a:pathLst>
              <a:path w="4821363" h="4821362">
                <a:moveTo>
                  <a:pt x="2353655" y="731"/>
                </a:moveTo>
                <a:cubicBezTo>
                  <a:pt x="3474335" y="-26955"/>
                  <a:pt x="4497644" y="734396"/>
                  <a:pt x="4759248" y="1869338"/>
                </a:cubicBezTo>
                <a:cubicBezTo>
                  <a:pt x="5058223" y="3166414"/>
                  <a:pt x="4249102" y="4460270"/>
                  <a:pt x="2952025" y="4759246"/>
                </a:cubicBezTo>
                <a:cubicBezTo>
                  <a:pt x="1654949" y="5058222"/>
                  <a:pt x="361092" y="4249101"/>
                  <a:pt x="62117" y="2952025"/>
                </a:cubicBezTo>
                <a:cubicBezTo>
                  <a:pt x="-236859" y="1654949"/>
                  <a:pt x="572262" y="361092"/>
                  <a:pt x="1869339" y="62116"/>
                </a:cubicBezTo>
                <a:cubicBezTo>
                  <a:pt x="2031474" y="24745"/>
                  <a:pt x="2193558" y="4687"/>
                  <a:pt x="2353655" y="731"/>
                </a:cubicBezTo>
                <a:close/>
              </a:path>
            </a:pathLst>
          </a:custGeom>
          <a:noFill/>
          <a:ln>
            <a:noFill/>
          </a:ln>
        </p:spPr>
      </p:pic>
      <p:sp>
        <p:nvSpPr>
          <p:cNvPr id="7" name="标题 1"/>
          <p:cNvSpPr txBox="1"/>
          <p:nvPr/>
        </p:nvSpPr>
        <p:spPr>
          <a:xfrm rot="17197037" flipH="0" flipV="0">
            <a:off x="10035769" y="4511842"/>
            <a:ext cx="2994431" cy="2994431"/>
          </a:xfrm>
          <a:prstGeom prst="ellipse">
            <a:avLst/>
          </a:prstGeom>
          <a:gradFill>
            <a:gsLst>
              <a:gs pos="0">
                <a:schemeClr val="accent1">
                  <a:alpha val="28000"/>
                </a:schemeClr>
              </a:gs>
              <a:gs pos="100000">
                <a:schemeClr val="accent1">
                  <a:alpha val="0"/>
                </a:schemeClr>
              </a:gs>
            </a:gsLst>
            <a:lin ang="54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rot="10021203" flipH="0" flipV="0">
            <a:off x="10176533" y="4652606"/>
            <a:ext cx="2712904" cy="2712903"/>
          </a:xfrm>
          <a:prstGeom prst="ellipse">
            <a:avLst/>
          </a:prstGeom>
          <a:gradFill>
            <a:gsLst>
              <a:gs pos="0">
                <a:schemeClr val="accent1">
                  <a:alpha val="70000"/>
                </a:schemeClr>
              </a:gs>
              <a:gs pos="100000">
                <a:schemeClr val="accent1">
                  <a:alpha val="0"/>
                </a:schemeClr>
              </a:gs>
            </a:gsLst>
            <a:lin ang="54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rot="0" flipH="0" flipV="0">
            <a:off x="4380607" y="1900989"/>
            <a:ext cx="3094156" cy="3814011"/>
          </a:xfrm>
          <a:prstGeom prst="roundRect">
            <a:avLst>
              <a:gd name="adj" fmla="val 9887"/>
            </a:avLst>
          </a:prstGeom>
          <a:solidFill>
            <a:schemeClr val="bg1"/>
          </a:solidFill>
          <a:ln w="19050" cap="sq">
            <a:noFill/>
            <a:miter/>
          </a:ln>
          <a:effectLst>
            <a:outerShdw dist="0" blurRad="190500" dir="0" sx="100000" sy="100000" kx="0" ky="0" algn="ctr" rotWithShape="0">
              <a:schemeClr val="accent1">
                <a:alpha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0" flipH="0" flipV="0">
            <a:off x="7829352" y="1900989"/>
            <a:ext cx="3094156" cy="3814011"/>
          </a:xfrm>
          <a:prstGeom prst="roundRect">
            <a:avLst>
              <a:gd name="adj" fmla="val 9887"/>
            </a:avLst>
          </a:prstGeom>
          <a:solidFill>
            <a:schemeClr val="bg1"/>
          </a:solidFill>
          <a:ln w="19050" cap="sq">
            <a:noFill/>
            <a:miter/>
          </a:ln>
          <a:effectLst>
            <a:outerShdw dist="0" blurRad="190500" dir="0" sx="100000" sy="100000" kx="0" ky="0" algn="ctr" rotWithShape="0">
              <a:schemeClr val="accent1">
                <a:alpha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rot="0" flipH="0" flipV="0">
            <a:off x="4600288" y="2112797"/>
            <a:ext cx="2654794" cy="653495"/>
          </a:xfrm>
          <a:prstGeom prst="rect">
            <a:avLst/>
          </a:prstGeom>
          <a:noFill/>
          <a:ln>
            <a:noFill/>
          </a:ln>
        </p:spPr>
        <p:txBody>
          <a:bodyPr vert="horz" wrap="square" lIns="0" tIns="0" rIns="0" bIns="0" rtlCol="0" anchor="b"/>
          <a:lstStyle/>
          <a:p>
            <a:pPr algn="ctr">
              <a:lnSpc>
                <a:spcPct val="130000"/>
              </a:lnSpc>
            </a:pPr>
            <a:r>
              <a:rPr kumimoji="1" lang="en-US" altLang="zh-CN" sz="1600">
                <a:ln w="12700">
                  <a:noFill/>
                </a:ln>
                <a:solidFill>
                  <a:srgbClr val="000000">
                    <a:alpha val="100000"/>
                  </a:srgbClr>
                </a:solidFill>
                <a:latin typeface="Source Han Sans CN Bold Bold"/>
                <a:ea typeface="Source Han Sans CN Bold Bold"/>
                <a:cs typeface="Source Han Sans CN Bold Bold"/>
              </a:rPr>
              <a:t>新质生产力的核心要义</a:t>
            </a:r>
            <a:endParaRPr kumimoji="1" lang="zh-CN" altLang="en-US"/>
          </a:p>
        </p:txBody>
      </p:sp>
      <p:sp>
        <p:nvSpPr>
          <p:cNvPr id="12" name="标题 1"/>
          <p:cNvSpPr txBox="1"/>
          <p:nvPr/>
        </p:nvSpPr>
        <p:spPr>
          <a:xfrm rot="0" flipH="0" flipV="0">
            <a:off x="4600288" y="3067974"/>
            <a:ext cx="2654794" cy="2156453"/>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rgbClr val="000000">
                    <a:alpha val="100000"/>
                  </a:srgbClr>
                </a:solidFill>
                <a:latin typeface="Source Han Sans CN Normal"/>
                <a:ea typeface="Source Han Sans CN Normal"/>
                <a:cs typeface="Source Han Sans CN Normal"/>
              </a:rPr>
              <a:t>新质生产力是※※※※※※提出的重要概念，是※※※※※※※的重大成果。它以高科技为核心特征，由革命性技术突破催生；以高效能为价值追求，提升全要素生产率；以高质量为发展目标，服务人民美好生活。</a:t>
            </a:r>
            <a:endParaRPr kumimoji="1" lang="zh-CN" altLang="en-US"/>
          </a:p>
        </p:txBody>
      </p:sp>
      <p:sp>
        <p:nvSpPr>
          <p:cNvPr id="13" name="标题 1"/>
          <p:cNvSpPr txBox="1"/>
          <p:nvPr/>
        </p:nvSpPr>
        <p:spPr>
          <a:xfrm rot="0" flipH="0" flipV="0">
            <a:off x="8049033" y="2112797"/>
            <a:ext cx="2654794" cy="653495"/>
          </a:xfrm>
          <a:prstGeom prst="rect">
            <a:avLst/>
          </a:prstGeom>
          <a:noFill/>
          <a:ln>
            <a:noFill/>
          </a:ln>
        </p:spPr>
        <p:txBody>
          <a:bodyPr vert="horz" wrap="square" lIns="0" tIns="0" rIns="0" bIns="0" rtlCol="0" anchor="b"/>
          <a:lstStyle/>
          <a:p>
            <a:pPr algn="ctr">
              <a:lnSpc>
                <a:spcPct val="130000"/>
              </a:lnSpc>
            </a:pPr>
            <a:r>
              <a:rPr kumimoji="1" lang="en-US" altLang="zh-CN" sz="1600">
                <a:ln w="12700">
                  <a:noFill/>
                </a:ln>
                <a:solidFill>
                  <a:srgbClr val="000000">
                    <a:alpha val="100000"/>
                  </a:srgbClr>
                </a:solidFill>
                <a:latin typeface="Source Han Sans CN Bold Bold"/>
                <a:ea typeface="Source Han Sans CN Bold Bold"/>
                <a:cs typeface="Source Han Sans CN Bold Bold"/>
              </a:rPr>
              <a:t>科技创新的核心地位</a:t>
            </a:r>
            <a:endParaRPr kumimoji="1" lang="zh-CN" altLang="en-US"/>
          </a:p>
        </p:txBody>
      </p:sp>
      <p:sp>
        <p:nvSpPr>
          <p:cNvPr id="14" name="标题 1"/>
          <p:cNvSpPr txBox="1"/>
          <p:nvPr/>
        </p:nvSpPr>
        <p:spPr>
          <a:xfrm rot="0" flipH="0" flipV="0">
            <a:off x="8049033" y="3067974"/>
            <a:ext cx="2654794" cy="2156453"/>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rgbClr val="000000">
                    <a:alpha val="100000"/>
                  </a:srgbClr>
                </a:solidFill>
                <a:latin typeface="Source Han Sans CN Normal"/>
                <a:ea typeface="Source Han Sans CN Normal"/>
                <a:cs typeface="Source Han Sans CN Normal"/>
              </a:rPr>
              <a:t>科技创新是发展新质生产力的核心引擎，像人工智能（AI）这样的技术就是典型体现。AI在各领域广泛应用，深刻改变着我们的生产与生活方式，推动着新质生产力不断向前发展。</a:t>
            </a:r>
            <a:endParaRPr kumimoji="1" lang="zh-CN" altLang="en-US"/>
          </a:p>
        </p:txBody>
      </p:sp>
      <p:sp>
        <p:nvSpPr>
          <p:cNvPr id="15" name="标题 1"/>
          <p:cNvSpPr txBox="1"/>
          <p:nvPr/>
        </p:nvSpPr>
        <p:spPr>
          <a:xfrm rot="0" flipH="1" flipV="0">
            <a:off x="300755" y="309663"/>
            <a:ext cx="418072" cy="418072"/>
          </a:xfrm>
          <a:custGeom>
            <a:avLst/>
            <a:gdLst>
              <a:gd name="connsiteX0" fmla="*/ 0 w 756957"/>
              <a:gd name="connsiteY0" fmla="*/ 622718 h 756957"/>
              <a:gd name="connsiteX1" fmla="*/ 134239 w 756957"/>
              <a:gd name="connsiteY1" fmla="*/ 756957 h 756957"/>
              <a:gd name="connsiteX2" fmla="*/ 98814 w 756957"/>
              <a:gd name="connsiteY2" fmla="*/ 756957 h 756957"/>
              <a:gd name="connsiteX3" fmla="*/ 0 w 756957"/>
              <a:gd name="connsiteY3" fmla="*/ 658142 h 756957"/>
              <a:gd name="connsiteX4" fmla="*/ 0 w 756957"/>
              <a:gd name="connsiteY4" fmla="*/ 479157 h 756957"/>
              <a:gd name="connsiteX5" fmla="*/ 277800 w 756957"/>
              <a:gd name="connsiteY5" fmla="*/ 756957 h 756957"/>
              <a:gd name="connsiteX6" fmla="*/ 240510 w 756957"/>
              <a:gd name="connsiteY6" fmla="*/ 756957 h 756957"/>
              <a:gd name="connsiteX7" fmla="*/ 0 w 756957"/>
              <a:gd name="connsiteY7" fmla="*/ 516446 h 756957"/>
              <a:gd name="connsiteX8" fmla="*/ 0 w 756957"/>
              <a:gd name="connsiteY8" fmla="*/ 337461 h 756957"/>
              <a:gd name="connsiteX9" fmla="*/ 419496 w 756957"/>
              <a:gd name="connsiteY9" fmla="*/ 756957 h 756957"/>
              <a:gd name="connsiteX10" fmla="*/ 382208 w 756957"/>
              <a:gd name="connsiteY10" fmla="*/ 756957 h 756957"/>
              <a:gd name="connsiteX11" fmla="*/ 0 w 756957"/>
              <a:gd name="connsiteY11" fmla="*/ 374750 h 756957"/>
              <a:gd name="connsiteX12" fmla="*/ 0 w 756957"/>
              <a:gd name="connsiteY12" fmla="*/ 195765 h 756957"/>
              <a:gd name="connsiteX13" fmla="*/ 561192 w 756957"/>
              <a:gd name="connsiteY13" fmla="*/ 756957 h 756957"/>
              <a:gd name="connsiteX14" fmla="*/ 525768 w 756957"/>
              <a:gd name="connsiteY14" fmla="*/ 756957 h 756957"/>
              <a:gd name="connsiteX15" fmla="*/ 0 w 756957"/>
              <a:gd name="connsiteY15" fmla="*/ 231189 h 756957"/>
              <a:gd name="connsiteX16" fmla="*/ 0 w 756957"/>
              <a:gd name="connsiteY16" fmla="*/ 52204 h 756957"/>
              <a:gd name="connsiteX17" fmla="*/ 702889 w 756957"/>
              <a:gd name="connsiteY17" fmla="*/ 756957 h 756957"/>
              <a:gd name="connsiteX18" fmla="*/ 667465 w 756957"/>
              <a:gd name="connsiteY18" fmla="*/ 756957 h 756957"/>
              <a:gd name="connsiteX19" fmla="*/ 0 w 756957"/>
              <a:gd name="connsiteY19" fmla="*/ 89493 h 756957"/>
              <a:gd name="connsiteX20" fmla="*/ 620855 w 756957"/>
              <a:gd name="connsiteY20" fmla="*/ 0 h 756957"/>
              <a:gd name="connsiteX21" fmla="*/ 658143 w 756957"/>
              <a:gd name="connsiteY21" fmla="*/ 0 h 756957"/>
              <a:gd name="connsiteX22" fmla="*/ 756957 w 756957"/>
              <a:gd name="connsiteY22" fmla="*/ 98814 h 756957"/>
              <a:gd name="connsiteX23" fmla="*/ 756957 w 756957"/>
              <a:gd name="connsiteY23" fmla="*/ 136103 h 756957"/>
              <a:gd name="connsiteX24" fmla="*/ 479157 w 756957"/>
              <a:gd name="connsiteY24" fmla="*/ 0 h 756957"/>
              <a:gd name="connsiteX25" fmla="*/ 516445 w 756957"/>
              <a:gd name="connsiteY25" fmla="*/ 0 h 756957"/>
              <a:gd name="connsiteX26" fmla="*/ 756957 w 756957"/>
              <a:gd name="connsiteY26" fmla="*/ 240511 h 756957"/>
              <a:gd name="connsiteX27" fmla="*/ 756957 w 756957"/>
              <a:gd name="connsiteY27" fmla="*/ 277800 h 756957"/>
              <a:gd name="connsiteX28" fmla="*/ 337461 w 756957"/>
              <a:gd name="connsiteY28" fmla="*/ 0 h 756957"/>
              <a:gd name="connsiteX29" fmla="*/ 372885 w 756957"/>
              <a:gd name="connsiteY29" fmla="*/ 0 h 756957"/>
              <a:gd name="connsiteX30" fmla="*/ 756957 w 756957"/>
              <a:gd name="connsiteY30" fmla="*/ 384073 h 756957"/>
              <a:gd name="connsiteX31" fmla="*/ 756957 w 756957"/>
              <a:gd name="connsiteY31" fmla="*/ 419496 h 756957"/>
              <a:gd name="connsiteX32" fmla="*/ 195765 w 756957"/>
              <a:gd name="connsiteY32" fmla="*/ 0 h 756957"/>
              <a:gd name="connsiteX33" fmla="*/ 231189 w 756957"/>
              <a:gd name="connsiteY33" fmla="*/ 0 h 756957"/>
              <a:gd name="connsiteX34" fmla="*/ 756957 w 756957"/>
              <a:gd name="connsiteY34" fmla="*/ 525769 h 756957"/>
              <a:gd name="connsiteX35" fmla="*/ 756957 w 756957"/>
              <a:gd name="connsiteY35" fmla="*/ 563057 h 756957"/>
              <a:gd name="connsiteX36" fmla="*/ 52204 w 756957"/>
              <a:gd name="connsiteY36" fmla="*/ 0 h 756957"/>
              <a:gd name="connsiteX37" fmla="*/ 89492 w 756957"/>
              <a:gd name="connsiteY37" fmla="*/ 0 h 756957"/>
              <a:gd name="connsiteX38" fmla="*/ 756957 w 756957"/>
              <a:gd name="connsiteY38" fmla="*/ 667465 h 756957"/>
              <a:gd name="connsiteX39" fmla="*/ 756957 w 756957"/>
              <a:gd name="connsiteY39" fmla="*/ 704753 h 756957"/>
            </a:gdLst>
            <a:rect l="l" t="t" r="r" b="b"/>
            <a:pathLst>
              <a:path w="756957" h="756957">
                <a:moveTo>
                  <a:pt x="0" y="622718"/>
                </a:moveTo>
                <a:lnTo>
                  <a:pt x="134239" y="756957"/>
                </a:lnTo>
                <a:lnTo>
                  <a:pt x="98814" y="756957"/>
                </a:lnTo>
                <a:lnTo>
                  <a:pt x="0" y="658142"/>
                </a:lnTo>
                <a:close/>
                <a:moveTo>
                  <a:pt x="0" y="479157"/>
                </a:moveTo>
                <a:lnTo>
                  <a:pt x="277800" y="756957"/>
                </a:lnTo>
                <a:lnTo>
                  <a:pt x="240510" y="756957"/>
                </a:lnTo>
                <a:lnTo>
                  <a:pt x="0" y="516446"/>
                </a:lnTo>
                <a:close/>
                <a:moveTo>
                  <a:pt x="0" y="337461"/>
                </a:moveTo>
                <a:lnTo>
                  <a:pt x="419496" y="756957"/>
                </a:lnTo>
                <a:lnTo>
                  <a:pt x="382208" y="756957"/>
                </a:lnTo>
                <a:lnTo>
                  <a:pt x="0" y="374750"/>
                </a:lnTo>
                <a:close/>
                <a:moveTo>
                  <a:pt x="0" y="195765"/>
                </a:moveTo>
                <a:lnTo>
                  <a:pt x="561192" y="756957"/>
                </a:lnTo>
                <a:lnTo>
                  <a:pt x="525768" y="756957"/>
                </a:lnTo>
                <a:lnTo>
                  <a:pt x="0" y="231189"/>
                </a:lnTo>
                <a:close/>
                <a:moveTo>
                  <a:pt x="0" y="52204"/>
                </a:moveTo>
                <a:lnTo>
                  <a:pt x="702889" y="756957"/>
                </a:lnTo>
                <a:lnTo>
                  <a:pt x="667465" y="756957"/>
                </a:lnTo>
                <a:lnTo>
                  <a:pt x="0" y="89493"/>
                </a:lnTo>
                <a:close/>
                <a:moveTo>
                  <a:pt x="620855" y="0"/>
                </a:moveTo>
                <a:lnTo>
                  <a:pt x="658143" y="0"/>
                </a:lnTo>
                <a:lnTo>
                  <a:pt x="756957" y="98814"/>
                </a:lnTo>
                <a:lnTo>
                  <a:pt x="756957" y="136103"/>
                </a:lnTo>
                <a:close/>
                <a:moveTo>
                  <a:pt x="479157" y="0"/>
                </a:moveTo>
                <a:lnTo>
                  <a:pt x="516445" y="0"/>
                </a:lnTo>
                <a:lnTo>
                  <a:pt x="756957" y="240511"/>
                </a:lnTo>
                <a:lnTo>
                  <a:pt x="756957" y="277800"/>
                </a:lnTo>
                <a:close/>
                <a:moveTo>
                  <a:pt x="337461" y="0"/>
                </a:moveTo>
                <a:lnTo>
                  <a:pt x="372885" y="0"/>
                </a:lnTo>
                <a:lnTo>
                  <a:pt x="756957" y="384073"/>
                </a:lnTo>
                <a:lnTo>
                  <a:pt x="756957" y="419496"/>
                </a:lnTo>
                <a:close/>
                <a:moveTo>
                  <a:pt x="195765" y="0"/>
                </a:moveTo>
                <a:lnTo>
                  <a:pt x="231189" y="0"/>
                </a:lnTo>
                <a:lnTo>
                  <a:pt x="756957" y="525769"/>
                </a:lnTo>
                <a:lnTo>
                  <a:pt x="756957" y="563057"/>
                </a:lnTo>
                <a:close/>
                <a:moveTo>
                  <a:pt x="52204" y="0"/>
                </a:moveTo>
                <a:lnTo>
                  <a:pt x="89492" y="0"/>
                </a:lnTo>
                <a:lnTo>
                  <a:pt x="756957" y="667465"/>
                </a:lnTo>
                <a:lnTo>
                  <a:pt x="756957" y="704753"/>
                </a:lnTo>
                <a:close/>
              </a:path>
            </a:pathLst>
          </a:custGeom>
          <a:solidFill>
            <a:schemeClr val="accent1"/>
          </a:solidFill>
          <a:ln w="16329" cap="flat">
            <a:noFill/>
            <a:miter/>
          </a:ln>
        </p:spPr>
        <p:txBody>
          <a:bodyPr vert="horz" wrap="square" lIns="91440" tIns="45720" rIns="91440" bIns="45720" rtlCol="0" anchor="ctr"/>
          <a:lstStyle/>
          <a:p>
            <a:pPr algn="l">
              <a:lnSpc>
                <a:spcPct val="110000"/>
              </a:lnSpc>
            </a:pPr>
            <a:endParaRPr kumimoji="1" lang="zh-CN" altLang="en-US"/>
          </a:p>
        </p:txBody>
      </p:sp>
      <p:sp>
        <p:nvSpPr>
          <p:cNvPr id="16" name="标题 1"/>
          <p:cNvSpPr txBox="1"/>
          <p:nvPr/>
        </p:nvSpPr>
        <p:spPr>
          <a:xfrm rot="0" flipH="0" flipV="0">
            <a:off x="870659" y="250490"/>
            <a:ext cx="10377569" cy="536419"/>
          </a:xfrm>
          <a:prstGeom prst="rect">
            <a:avLst/>
          </a:prstGeom>
          <a:noFill/>
          <a:ln>
            <a:noFill/>
          </a:ln>
        </p:spPr>
        <p:txBody>
          <a:bodyPr vert="horz" wrap="square" lIns="0" tIns="0" rIns="0" bIns="0" rtlCol="0" anchor="t"/>
          <a:lstStyle/>
          <a:p>
            <a:pPr algn="l">
              <a:lnSpc>
                <a:spcPct val="130000"/>
              </a:lnSpc>
            </a:pPr>
            <a:r>
              <a:rPr kumimoji="1" lang="en-US" altLang="zh-CN" sz="2800">
                <a:ln w="8890">
                  <a:noFill/>
                </a:ln>
                <a:solidFill>
                  <a:srgbClr val="262626">
                    <a:alpha val="100000"/>
                  </a:srgbClr>
                </a:solidFill>
                <a:latin typeface="Source Han Sans CN Bold Bold"/>
                <a:ea typeface="Source Han Sans CN Bold Bold"/>
                <a:cs typeface="Source Han Sans CN Bold Bold"/>
              </a:rPr>
              <a:t>新质生产力的时代内涵</a:t>
            </a:r>
            <a:endParaRPr kumimoji="1" lang="zh-CN" altLang="en-US"/>
          </a:p>
        </p:txBody>
      </p:sp>
    </p:spTree>
  </p:cSld>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solidFill>
            <a:schemeClr val="bg1"/>
          </a:solidFill>
          <a:ln cap="flat">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666749" y="2051051"/>
            <a:ext cx="10858499" cy="3829050"/>
          </a:xfrm>
          <a:prstGeom prst="roundRect">
            <a:avLst>
              <a:gd name="adj" fmla="val 3845"/>
            </a:avLst>
          </a:prstGeom>
          <a:gradFill>
            <a:gsLst>
              <a:gs pos="29000">
                <a:schemeClr val="bg1"/>
              </a:gs>
              <a:gs pos="100000">
                <a:schemeClr val="accent1">
                  <a:lumMod val="40000"/>
                  <a:lumOff val="60000"/>
                  <a:alpha val="40000"/>
                </a:schemeClr>
              </a:gs>
            </a:gsLst>
            <a:lin ang="5400000" scaled="0"/>
          </a:gradFill>
          <a:ln w="12700" cap="sq">
            <a:noFill/>
            <a:miter/>
          </a:ln>
          <a:effectLst>
            <a:outerShdw dist="0" blurRad="190500" dir="0" sx="100000" sy="100000" kx="0" ky="0" algn="ctr" rotWithShape="0">
              <a:schemeClr val="accent1">
                <a:alpha val="8000"/>
              </a:schemeClr>
            </a:outerShdw>
          </a:effectLst>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1657351" y="2994025"/>
            <a:ext cx="3600000" cy="2261361"/>
          </a:xfrm>
          <a:prstGeom prst="rect">
            <a:avLst/>
          </a:prstGeom>
          <a:noFill/>
          <a:ln>
            <a:noFill/>
          </a:ln>
        </p:spPr>
        <p:txBody>
          <a:bodyPr vert="horz" wrap="square" lIns="91440" tIns="45720" rIns="91440" bIns="45720" rtlCol="0" anchor="t"/>
          <a:lstStyle/>
          <a:p>
            <a:pPr algn="l">
              <a:lnSpc>
                <a:spcPct val="150000"/>
              </a:lnSpc>
            </a:pPr>
            <a:r>
              <a:rPr kumimoji="1" lang="en-US" altLang="zh-CN" sz="1400">
                <a:ln w="12700">
                  <a:noFill/>
                </a:ln>
                <a:solidFill>
                  <a:srgbClr val="262626">
                    <a:alpha val="100000"/>
                  </a:srgbClr>
                </a:solidFill>
                <a:latin typeface="Source Han Sans CN Normal"/>
                <a:ea typeface="Source Han Sans CN Normal"/>
                <a:cs typeface="Source Han Sans CN Normal"/>
              </a:rPr>
              <a:t>※※的※※※和二十届※※※※强调“高质量发展”“因地制宜”发展新质生产力，到北京※※十三届六次全会以“科技创新”引领建设国际科创中心，再到海淀区委十三届八次全会要建设世界领先科技园区，层层推进，目标明确。</a:t>
            </a:r>
            <a:endParaRPr kumimoji="1" lang="zh-CN" altLang="en-US"/>
          </a:p>
        </p:txBody>
      </p:sp>
      <p:sp>
        <p:nvSpPr>
          <p:cNvPr id="5" name="标题 1"/>
          <p:cNvSpPr txBox="1"/>
          <p:nvPr/>
        </p:nvSpPr>
        <p:spPr>
          <a:xfrm rot="0" flipH="0" flipV="0">
            <a:off x="7136328" y="2994025"/>
            <a:ext cx="3600000" cy="2261361"/>
          </a:xfrm>
          <a:prstGeom prst="rect">
            <a:avLst/>
          </a:prstGeom>
          <a:noFill/>
          <a:ln>
            <a:noFill/>
          </a:ln>
        </p:spPr>
        <p:txBody>
          <a:bodyPr vert="horz" wrap="square" lIns="91440" tIns="45720" rIns="91440" bIns="45720" rtlCol="0" anchor="t"/>
          <a:lstStyle/>
          <a:p>
            <a:pPr algn="l">
              <a:lnSpc>
                <a:spcPct val="150000"/>
              </a:lnSpc>
            </a:pPr>
            <a:r>
              <a:rPr kumimoji="1" lang="en-US" altLang="zh-CN" sz="1400">
                <a:ln w="12700">
                  <a:noFill/>
                </a:ln>
                <a:solidFill>
                  <a:srgbClr val="262626">
                    <a:alpha val="100000"/>
                  </a:srgbClr>
                </a:solidFill>
                <a:latin typeface="Source Han Sans CN Normal"/>
                <a:ea typeface="Source Han Sans CN Normal"/>
                <a:cs typeface="Source Han Sans CN Normal"/>
              </a:rPr>
              <a:t>海淀区凭借自身丰富的科技资源优势，积极响应上级号召，勇担发展新质生产力的使命，努力在新质生产力发展方面走在前列，为全国做出示范。</a:t>
            </a:r>
            <a:endParaRPr kumimoji="1" lang="zh-CN" altLang="en-US"/>
          </a:p>
        </p:txBody>
      </p:sp>
      <p:sp>
        <p:nvSpPr>
          <p:cNvPr id="6" name="标题 1"/>
          <p:cNvSpPr txBox="1"/>
          <p:nvPr/>
        </p:nvSpPr>
        <p:spPr>
          <a:xfrm rot="0" flipH="0" flipV="0">
            <a:off x="1657351" y="2640498"/>
            <a:ext cx="3600000" cy="369332"/>
          </a:xfrm>
          <a:prstGeom prst="rect">
            <a:avLst/>
          </a:prstGeom>
          <a:noFill/>
          <a:ln>
            <a:noFill/>
          </a:ln>
        </p:spPr>
        <p:txBody>
          <a:bodyPr vert="horz" wrap="square" lIns="91440" tIns="45720" rIns="91440" bIns="45720" rtlCol="0" anchor="t"/>
          <a:lstStyle/>
          <a:p>
            <a:pPr algn="l">
              <a:lnSpc>
                <a:spcPct val="110000"/>
              </a:lnSpc>
            </a:pPr>
            <a:r>
              <a:rPr kumimoji="1" lang="en-US" altLang="zh-CN" sz="1600">
                <a:ln w="12700">
                  <a:noFill/>
                </a:ln>
                <a:solidFill>
                  <a:srgbClr val="FF4040">
                    <a:alpha val="100000"/>
                  </a:srgbClr>
                </a:solidFill>
                <a:latin typeface="Source Han Sans CN Bold Bold"/>
                <a:ea typeface="Source Han Sans CN Bold Bold"/>
                <a:cs typeface="Source Han Sans CN Bold Bold"/>
              </a:rPr>
              <a:t>国家到地方的政策传导</a:t>
            </a:r>
            <a:endParaRPr kumimoji="1" lang="zh-CN" altLang="en-US"/>
          </a:p>
        </p:txBody>
      </p:sp>
      <p:sp>
        <p:nvSpPr>
          <p:cNvPr id="7" name="标题 1"/>
          <p:cNvSpPr txBox="1"/>
          <p:nvPr/>
        </p:nvSpPr>
        <p:spPr>
          <a:xfrm rot="0" flipH="0" flipV="0">
            <a:off x="7136328" y="2640498"/>
            <a:ext cx="3600000" cy="369332"/>
          </a:xfrm>
          <a:prstGeom prst="rect">
            <a:avLst/>
          </a:prstGeom>
          <a:noFill/>
          <a:ln>
            <a:noFill/>
          </a:ln>
        </p:spPr>
        <p:txBody>
          <a:bodyPr vert="horz" wrap="square" lIns="91440" tIns="45720" rIns="91440" bIns="45720" rtlCol="0" anchor="t"/>
          <a:lstStyle/>
          <a:p>
            <a:pPr algn="l">
              <a:lnSpc>
                <a:spcPct val="110000"/>
              </a:lnSpc>
            </a:pPr>
            <a:r>
              <a:rPr kumimoji="1" lang="en-US" altLang="zh-CN" sz="1600">
                <a:ln w="12700">
                  <a:noFill/>
                </a:ln>
                <a:solidFill>
                  <a:srgbClr val="FF4040">
                    <a:alpha val="100000"/>
                  </a:srgbClr>
                </a:solidFill>
                <a:latin typeface="Source Han Sans CN Bold Bold"/>
                <a:ea typeface="Source Han Sans CN Bold Bold"/>
                <a:cs typeface="Source Han Sans CN Bold Bold"/>
              </a:rPr>
              <a:t>海淀区的使命担当</a:t>
            </a:r>
            <a:endParaRPr kumimoji="1" lang="zh-CN" altLang="en-US"/>
          </a:p>
        </p:txBody>
      </p:sp>
      <p:sp>
        <p:nvSpPr>
          <p:cNvPr id="8" name="标题 1"/>
          <p:cNvSpPr txBox="1"/>
          <p:nvPr/>
        </p:nvSpPr>
        <p:spPr>
          <a:xfrm rot="0" flipH="0" flipV="0">
            <a:off x="1043195" y="5327386"/>
            <a:ext cx="4320000" cy="36000"/>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rot="0" flipH="0" flipV="0">
            <a:off x="6525248" y="5327386"/>
            <a:ext cx="4320000" cy="36000"/>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0" flipH="0" flipV="0">
            <a:off x="1043195" y="2712358"/>
            <a:ext cx="537956" cy="537956"/>
          </a:xfrm>
          <a:prstGeom prst="flowChartConnector">
            <a:avLst/>
          </a:prstGeom>
          <a:gradFill>
            <a:gsLst>
              <a:gs pos="0">
                <a:schemeClr val="accent1"/>
              </a:gs>
              <a:gs pos="100000">
                <a:schemeClr val="accent1">
                  <a:lumMod val="60000"/>
                  <a:lumOff val="40000"/>
                </a:schemeClr>
              </a:gs>
            </a:gsLst>
            <a:lin ang="16200000" scaled="0"/>
          </a:gradFill>
          <a:ln w="34925" cap="sq">
            <a:solidFill>
              <a:schemeClr val="bg1"/>
            </a:solidFill>
            <a:miter/>
          </a:ln>
          <a:effectLst>
            <a:outerShdw dist="0" blurRad="63500" dir="0" sx="102000" sy="102000" kx="0" ky="0" algn="ctr" rotWithShape="0">
              <a:schemeClr val="accent1">
                <a:lumMod val="60000"/>
                <a:lumOff val="40000"/>
                <a:alpha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rot="0" flipH="0" flipV="0">
            <a:off x="1162242" y="2842639"/>
            <a:ext cx="299863" cy="277395"/>
          </a:xfrm>
          <a:custGeom>
            <a:avLst/>
            <a:gdLst>
              <a:gd name="connsiteX0" fmla="*/ 56258 w 778320"/>
              <a:gd name="connsiteY0" fmla="*/ 333700 h 720001"/>
              <a:gd name="connsiteX1" fmla="*/ 56258 w 778320"/>
              <a:gd name="connsiteY1" fmla="*/ 627457 h 720001"/>
              <a:gd name="connsiteX2" fmla="*/ 66946 w 778320"/>
              <a:gd name="connsiteY2" fmla="*/ 653054 h 720001"/>
              <a:gd name="connsiteX3" fmla="*/ 92544 w 778320"/>
              <a:gd name="connsiteY3" fmla="*/ 663743 h 720001"/>
              <a:gd name="connsiteX4" fmla="*/ 685683 w 778320"/>
              <a:gd name="connsiteY4" fmla="*/ 663743 h 720001"/>
              <a:gd name="connsiteX5" fmla="*/ 711281 w 778320"/>
              <a:gd name="connsiteY5" fmla="*/ 653054 h 720001"/>
              <a:gd name="connsiteX6" fmla="*/ 721969 w 778320"/>
              <a:gd name="connsiteY6" fmla="*/ 627457 h 720001"/>
              <a:gd name="connsiteX7" fmla="*/ 721969 w 778320"/>
              <a:gd name="connsiteY7" fmla="*/ 333700 h 720001"/>
              <a:gd name="connsiteX8" fmla="*/ 92544 w 778320"/>
              <a:gd name="connsiteY8" fmla="*/ 142049 h 720001"/>
              <a:gd name="connsiteX9" fmla="*/ 56258 w 778320"/>
              <a:gd name="connsiteY9" fmla="*/ 178336 h 720001"/>
              <a:gd name="connsiteX10" fmla="*/ 56258 w 778320"/>
              <a:gd name="connsiteY10" fmla="*/ 277443 h 720001"/>
              <a:gd name="connsiteX11" fmla="*/ 721969 w 778320"/>
              <a:gd name="connsiteY11" fmla="*/ 277443 h 720001"/>
              <a:gd name="connsiteX12" fmla="*/ 721969 w 778320"/>
              <a:gd name="connsiteY12" fmla="*/ 178336 h 720001"/>
              <a:gd name="connsiteX13" fmla="*/ 685683 w 778320"/>
              <a:gd name="connsiteY13" fmla="*/ 142049 h 720001"/>
              <a:gd name="connsiteX14" fmla="*/ 561355 w 778320"/>
              <a:gd name="connsiteY14" fmla="*/ 142049 h 720001"/>
              <a:gd name="connsiteX15" fmla="*/ 561355 w 778320"/>
              <a:gd name="connsiteY15" fmla="*/ 201026 h 720001"/>
              <a:gd name="connsiteX16" fmla="*/ 533226 w 778320"/>
              <a:gd name="connsiteY16" fmla="*/ 229249 h 720001"/>
              <a:gd name="connsiteX17" fmla="*/ 505097 w 778320"/>
              <a:gd name="connsiteY17" fmla="*/ 201120 h 720001"/>
              <a:gd name="connsiteX18" fmla="*/ 505097 w 778320"/>
              <a:gd name="connsiteY18" fmla="*/ 142049 h 720001"/>
              <a:gd name="connsiteX19" fmla="*/ 273129 w 778320"/>
              <a:gd name="connsiteY19" fmla="*/ 142049 h 720001"/>
              <a:gd name="connsiteX20" fmla="*/ 273129 w 778320"/>
              <a:gd name="connsiteY20" fmla="*/ 201026 h 720001"/>
              <a:gd name="connsiteX21" fmla="*/ 245001 w 778320"/>
              <a:gd name="connsiteY21" fmla="*/ 229249 h 720001"/>
              <a:gd name="connsiteX22" fmla="*/ 216872 w 778320"/>
              <a:gd name="connsiteY22" fmla="*/ 201120 h 720001"/>
              <a:gd name="connsiteX23" fmla="*/ 216872 w 778320"/>
              <a:gd name="connsiteY23" fmla="*/ 142049 h 720001"/>
              <a:gd name="connsiteX24" fmla="*/ 245001 w 778320"/>
              <a:gd name="connsiteY24" fmla="*/ 0 h 720001"/>
              <a:gd name="connsiteX25" fmla="*/ 273129 w 778320"/>
              <a:gd name="connsiteY25" fmla="*/ 28129 h 720001"/>
              <a:gd name="connsiteX26" fmla="*/ 273129 w 778320"/>
              <a:gd name="connsiteY26" fmla="*/ 85792 h 720001"/>
              <a:gd name="connsiteX27" fmla="*/ 505097 w 778320"/>
              <a:gd name="connsiteY27" fmla="*/ 85792 h 720001"/>
              <a:gd name="connsiteX28" fmla="*/ 505097 w 778320"/>
              <a:gd name="connsiteY28" fmla="*/ 28129 h 720001"/>
              <a:gd name="connsiteX29" fmla="*/ 533226 w 778320"/>
              <a:gd name="connsiteY29" fmla="*/ 0 h 720001"/>
              <a:gd name="connsiteX30" fmla="*/ 561355 w 778320"/>
              <a:gd name="connsiteY30" fmla="*/ 28129 h 720001"/>
              <a:gd name="connsiteX31" fmla="*/ 561355 w 778320"/>
              <a:gd name="connsiteY31" fmla="*/ 85792 h 720001"/>
              <a:gd name="connsiteX32" fmla="*/ 685683 w 778320"/>
              <a:gd name="connsiteY32" fmla="*/ 85792 h 720001"/>
              <a:gd name="connsiteX33" fmla="*/ 778320 w 778320"/>
              <a:gd name="connsiteY33" fmla="*/ 178336 h 720001"/>
              <a:gd name="connsiteX34" fmla="*/ 778320 w 778320"/>
              <a:gd name="connsiteY34" fmla="*/ 627457 h 720001"/>
              <a:gd name="connsiteX35" fmla="*/ 685777 w 778320"/>
              <a:gd name="connsiteY35" fmla="*/ 720001 h 720001"/>
              <a:gd name="connsiteX36" fmla="*/ 92544 w 778320"/>
              <a:gd name="connsiteY36" fmla="*/ 720001 h 720001"/>
              <a:gd name="connsiteX37" fmla="*/ 0 w 778320"/>
              <a:gd name="connsiteY37" fmla="*/ 627457 h 720001"/>
              <a:gd name="connsiteX38" fmla="*/ 0 w 778320"/>
              <a:gd name="connsiteY38" fmla="*/ 333700 h 720001"/>
              <a:gd name="connsiteX39" fmla="*/ 0 w 778320"/>
              <a:gd name="connsiteY39" fmla="*/ 277443 h 720001"/>
              <a:gd name="connsiteX40" fmla="*/ 0 w 778320"/>
              <a:gd name="connsiteY40" fmla="*/ 178336 h 720001"/>
              <a:gd name="connsiteX41" fmla="*/ 92544 w 778320"/>
              <a:gd name="connsiteY41" fmla="*/ 85792 h 720001"/>
              <a:gd name="connsiteX42" fmla="*/ 216872 w 778320"/>
              <a:gd name="connsiteY42" fmla="*/ 85792 h 720001"/>
              <a:gd name="connsiteX43" fmla="*/ 216872 w 778320"/>
              <a:gd name="connsiteY43" fmla="*/ 28129 h 720001"/>
              <a:gd name="connsiteX44" fmla="*/ 245001 w 778320"/>
              <a:gd name="connsiteY44" fmla="*/ 0 h 720001"/>
            </a:gdLst>
            <a:rect l="l" t="t" r="r" b="b"/>
            <a:pathLst>
              <a:path w="778320" h="720001">
                <a:moveTo>
                  <a:pt x="56258" y="333700"/>
                </a:moveTo>
                <a:lnTo>
                  <a:pt x="56258" y="627457"/>
                </a:lnTo>
                <a:cubicBezTo>
                  <a:pt x="56258" y="637115"/>
                  <a:pt x="60008" y="646116"/>
                  <a:pt x="66946" y="653054"/>
                </a:cubicBezTo>
                <a:cubicBezTo>
                  <a:pt x="73885" y="659899"/>
                  <a:pt x="82980" y="663743"/>
                  <a:pt x="92544" y="663743"/>
                </a:cubicBezTo>
                <a:lnTo>
                  <a:pt x="685683" y="663743"/>
                </a:lnTo>
                <a:cubicBezTo>
                  <a:pt x="695341" y="663743"/>
                  <a:pt x="704342" y="659993"/>
                  <a:pt x="711281" y="653054"/>
                </a:cubicBezTo>
                <a:cubicBezTo>
                  <a:pt x="718125" y="646116"/>
                  <a:pt x="721969" y="637021"/>
                  <a:pt x="721969" y="627457"/>
                </a:cubicBezTo>
                <a:lnTo>
                  <a:pt x="721969" y="333700"/>
                </a:lnTo>
                <a:close/>
                <a:moveTo>
                  <a:pt x="92544" y="142049"/>
                </a:moveTo>
                <a:cubicBezTo>
                  <a:pt x="72478" y="142049"/>
                  <a:pt x="56258" y="158364"/>
                  <a:pt x="56258" y="178336"/>
                </a:cubicBezTo>
                <a:lnTo>
                  <a:pt x="56258" y="277443"/>
                </a:lnTo>
                <a:lnTo>
                  <a:pt x="721969" y="277443"/>
                </a:lnTo>
                <a:lnTo>
                  <a:pt x="721969" y="178336"/>
                </a:lnTo>
                <a:cubicBezTo>
                  <a:pt x="721969" y="158270"/>
                  <a:pt x="705655" y="142049"/>
                  <a:pt x="685683" y="142049"/>
                </a:cubicBezTo>
                <a:lnTo>
                  <a:pt x="561355" y="142049"/>
                </a:lnTo>
                <a:lnTo>
                  <a:pt x="561355" y="201026"/>
                </a:lnTo>
                <a:cubicBezTo>
                  <a:pt x="561355" y="216591"/>
                  <a:pt x="548790" y="229249"/>
                  <a:pt x="533226" y="229249"/>
                </a:cubicBezTo>
                <a:cubicBezTo>
                  <a:pt x="517661" y="229249"/>
                  <a:pt x="505097" y="216685"/>
                  <a:pt x="505097" y="201120"/>
                </a:cubicBezTo>
                <a:lnTo>
                  <a:pt x="505097" y="142049"/>
                </a:lnTo>
                <a:lnTo>
                  <a:pt x="273129" y="142049"/>
                </a:lnTo>
                <a:lnTo>
                  <a:pt x="273129" y="201026"/>
                </a:lnTo>
                <a:cubicBezTo>
                  <a:pt x="273129" y="216591"/>
                  <a:pt x="260565" y="229249"/>
                  <a:pt x="245001" y="229249"/>
                </a:cubicBezTo>
                <a:cubicBezTo>
                  <a:pt x="229436" y="229249"/>
                  <a:pt x="216872" y="216685"/>
                  <a:pt x="216872" y="201120"/>
                </a:cubicBezTo>
                <a:lnTo>
                  <a:pt x="216872" y="142049"/>
                </a:lnTo>
                <a:close/>
                <a:moveTo>
                  <a:pt x="245001" y="0"/>
                </a:moveTo>
                <a:cubicBezTo>
                  <a:pt x="260565" y="0"/>
                  <a:pt x="273129" y="12564"/>
                  <a:pt x="273129" y="28129"/>
                </a:cubicBezTo>
                <a:lnTo>
                  <a:pt x="273129" y="85792"/>
                </a:lnTo>
                <a:lnTo>
                  <a:pt x="505097" y="85792"/>
                </a:lnTo>
                <a:lnTo>
                  <a:pt x="505097" y="28129"/>
                </a:lnTo>
                <a:cubicBezTo>
                  <a:pt x="505097" y="12564"/>
                  <a:pt x="517661" y="0"/>
                  <a:pt x="533226" y="0"/>
                </a:cubicBezTo>
                <a:cubicBezTo>
                  <a:pt x="548790" y="0"/>
                  <a:pt x="561355" y="12564"/>
                  <a:pt x="561355" y="28129"/>
                </a:cubicBezTo>
                <a:lnTo>
                  <a:pt x="561355" y="85792"/>
                </a:lnTo>
                <a:lnTo>
                  <a:pt x="685683" y="85792"/>
                </a:lnTo>
                <a:cubicBezTo>
                  <a:pt x="736784" y="85792"/>
                  <a:pt x="778227" y="127235"/>
                  <a:pt x="778320" y="178336"/>
                </a:cubicBezTo>
                <a:lnTo>
                  <a:pt x="778320" y="627457"/>
                </a:lnTo>
                <a:cubicBezTo>
                  <a:pt x="778320" y="678370"/>
                  <a:pt x="736690" y="720001"/>
                  <a:pt x="685777" y="720001"/>
                </a:cubicBezTo>
                <a:lnTo>
                  <a:pt x="92544" y="720001"/>
                </a:lnTo>
                <a:cubicBezTo>
                  <a:pt x="41631" y="720001"/>
                  <a:pt x="0" y="678370"/>
                  <a:pt x="0" y="627457"/>
                </a:cubicBezTo>
                <a:lnTo>
                  <a:pt x="0" y="333700"/>
                </a:lnTo>
                <a:lnTo>
                  <a:pt x="0" y="277443"/>
                </a:lnTo>
                <a:lnTo>
                  <a:pt x="0" y="178336"/>
                </a:lnTo>
                <a:cubicBezTo>
                  <a:pt x="0" y="127235"/>
                  <a:pt x="41443" y="85792"/>
                  <a:pt x="92544" y="85792"/>
                </a:cubicBezTo>
                <a:lnTo>
                  <a:pt x="216872" y="85792"/>
                </a:lnTo>
                <a:lnTo>
                  <a:pt x="216872" y="28129"/>
                </a:lnTo>
                <a:cubicBezTo>
                  <a:pt x="216872" y="12564"/>
                  <a:pt x="229436" y="0"/>
                  <a:pt x="245001" y="0"/>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12" name="标题 1"/>
          <p:cNvSpPr txBox="1"/>
          <p:nvPr/>
        </p:nvSpPr>
        <p:spPr>
          <a:xfrm rot="0" flipH="0" flipV="0">
            <a:off x="6525248" y="2712358"/>
            <a:ext cx="537956" cy="537956"/>
          </a:xfrm>
          <a:prstGeom prst="flowChartConnector">
            <a:avLst/>
          </a:prstGeom>
          <a:gradFill>
            <a:gsLst>
              <a:gs pos="0">
                <a:schemeClr val="accent1"/>
              </a:gs>
              <a:gs pos="100000">
                <a:schemeClr val="accent1">
                  <a:lumMod val="60000"/>
                  <a:lumOff val="40000"/>
                </a:schemeClr>
              </a:gs>
            </a:gsLst>
            <a:lin ang="16200000" scaled="0"/>
          </a:gradFill>
          <a:ln w="34925" cap="sq">
            <a:solidFill>
              <a:schemeClr val="bg1"/>
            </a:solidFill>
            <a:miter/>
          </a:ln>
          <a:effectLst>
            <a:outerShdw dist="0" blurRad="63500" dir="0" sx="102000" sy="102000" kx="0" ky="0" algn="ctr" rotWithShape="0">
              <a:schemeClr val="accent1">
                <a:lumMod val="60000"/>
                <a:lumOff val="40000"/>
                <a:alpha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rot="0" flipH="0" flipV="0">
            <a:off x="6646899" y="2842477"/>
            <a:ext cx="294655" cy="277719"/>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14" name="标题 1"/>
          <p:cNvSpPr txBox="1"/>
          <p:nvPr/>
        </p:nvSpPr>
        <p:spPr>
          <a:xfrm rot="0" flipH="1" flipV="0">
            <a:off x="300755" y="309663"/>
            <a:ext cx="418072" cy="418072"/>
          </a:xfrm>
          <a:custGeom>
            <a:avLst/>
            <a:gdLst>
              <a:gd name="connsiteX0" fmla="*/ 0 w 756957"/>
              <a:gd name="connsiteY0" fmla="*/ 622718 h 756957"/>
              <a:gd name="connsiteX1" fmla="*/ 134239 w 756957"/>
              <a:gd name="connsiteY1" fmla="*/ 756957 h 756957"/>
              <a:gd name="connsiteX2" fmla="*/ 98814 w 756957"/>
              <a:gd name="connsiteY2" fmla="*/ 756957 h 756957"/>
              <a:gd name="connsiteX3" fmla="*/ 0 w 756957"/>
              <a:gd name="connsiteY3" fmla="*/ 658142 h 756957"/>
              <a:gd name="connsiteX4" fmla="*/ 0 w 756957"/>
              <a:gd name="connsiteY4" fmla="*/ 479157 h 756957"/>
              <a:gd name="connsiteX5" fmla="*/ 277800 w 756957"/>
              <a:gd name="connsiteY5" fmla="*/ 756957 h 756957"/>
              <a:gd name="connsiteX6" fmla="*/ 240510 w 756957"/>
              <a:gd name="connsiteY6" fmla="*/ 756957 h 756957"/>
              <a:gd name="connsiteX7" fmla="*/ 0 w 756957"/>
              <a:gd name="connsiteY7" fmla="*/ 516446 h 756957"/>
              <a:gd name="connsiteX8" fmla="*/ 0 w 756957"/>
              <a:gd name="connsiteY8" fmla="*/ 337461 h 756957"/>
              <a:gd name="connsiteX9" fmla="*/ 419496 w 756957"/>
              <a:gd name="connsiteY9" fmla="*/ 756957 h 756957"/>
              <a:gd name="connsiteX10" fmla="*/ 382208 w 756957"/>
              <a:gd name="connsiteY10" fmla="*/ 756957 h 756957"/>
              <a:gd name="connsiteX11" fmla="*/ 0 w 756957"/>
              <a:gd name="connsiteY11" fmla="*/ 374750 h 756957"/>
              <a:gd name="connsiteX12" fmla="*/ 0 w 756957"/>
              <a:gd name="connsiteY12" fmla="*/ 195765 h 756957"/>
              <a:gd name="connsiteX13" fmla="*/ 561192 w 756957"/>
              <a:gd name="connsiteY13" fmla="*/ 756957 h 756957"/>
              <a:gd name="connsiteX14" fmla="*/ 525768 w 756957"/>
              <a:gd name="connsiteY14" fmla="*/ 756957 h 756957"/>
              <a:gd name="connsiteX15" fmla="*/ 0 w 756957"/>
              <a:gd name="connsiteY15" fmla="*/ 231189 h 756957"/>
              <a:gd name="connsiteX16" fmla="*/ 0 w 756957"/>
              <a:gd name="connsiteY16" fmla="*/ 52204 h 756957"/>
              <a:gd name="connsiteX17" fmla="*/ 702889 w 756957"/>
              <a:gd name="connsiteY17" fmla="*/ 756957 h 756957"/>
              <a:gd name="connsiteX18" fmla="*/ 667465 w 756957"/>
              <a:gd name="connsiteY18" fmla="*/ 756957 h 756957"/>
              <a:gd name="connsiteX19" fmla="*/ 0 w 756957"/>
              <a:gd name="connsiteY19" fmla="*/ 89493 h 756957"/>
              <a:gd name="connsiteX20" fmla="*/ 620855 w 756957"/>
              <a:gd name="connsiteY20" fmla="*/ 0 h 756957"/>
              <a:gd name="connsiteX21" fmla="*/ 658143 w 756957"/>
              <a:gd name="connsiteY21" fmla="*/ 0 h 756957"/>
              <a:gd name="connsiteX22" fmla="*/ 756957 w 756957"/>
              <a:gd name="connsiteY22" fmla="*/ 98814 h 756957"/>
              <a:gd name="connsiteX23" fmla="*/ 756957 w 756957"/>
              <a:gd name="connsiteY23" fmla="*/ 136103 h 756957"/>
              <a:gd name="connsiteX24" fmla="*/ 479157 w 756957"/>
              <a:gd name="connsiteY24" fmla="*/ 0 h 756957"/>
              <a:gd name="connsiteX25" fmla="*/ 516445 w 756957"/>
              <a:gd name="connsiteY25" fmla="*/ 0 h 756957"/>
              <a:gd name="connsiteX26" fmla="*/ 756957 w 756957"/>
              <a:gd name="connsiteY26" fmla="*/ 240511 h 756957"/>
              <a:gd name="connsiteX27" fmla="*/ 756957 w 756957"/>
              <a:gd name="connsiteY27" fmla="*/ 277800 h 756957"/>
              <a:gd name="connsiteX28" fmla="*/ 337461 w 756957"/>
              <a:gd name="connsiteY28" fmla="*/ 0 h 756957"/>
              <a:gd name="connsiteX29" fmla="*/ 372885 w 756957"/>
              <a:gd name="connsiteY29" fmla="*/ 0 h 756957"/>
              <a:gd name="connsiteX30" fmla="*/ 756957 w 756957"/>
              <a:gd name="connsiteY30" fmla="*/ 384073 h 756957"/>
              <a:gd name="connsiteX31" fmla="*/ 756957 w 756957"/>
              <a:gd name="connsiteY31" fmla="*/ 419496 h 756957"/>
              <a:gd name="connsiteX32" fmla="*/ 195765 w 756957"/>
              <a:gd name="connsiteY32" fmla="*/ 0 h 756957"/>
              <a:gd name="connsiteX33" fmla="*/ 231189 w 756957"/>
              <a:gd name="connsiteY33" fmla="*/ 0 h 756957"/>
              <a:gd name="connsiteX34" fmla="*/ 756957 w 756957"/>
              <a:gd name="connsiteY34" fmla="*/ 525769 h 756957"/>
              <a:gd name="connsiteX35" fmla="*/ 756957 w 756957"/>
              <a:gd name="connsiteY35" fmla="*/ 563057 h 756957"/>
              <a:gd name="connsiteX36" fmla="*/ 52204 w 756957"/>
              <a:gd name="connsiteY36" fmla="*/ 0 h 756957"/>
              <a:gd name="connsiteX37" fmla="*/ 89492 w 756957"/>
              <a:gd name="connsiteY37" fmla="*/ 0 h 756957"/>
              <a:gd name="connsiteX38" fmla="*/ 756957 w 756957"/>
              <a:gd name="connsiteY38" fmla="*/ 667465 h 756957"/>
              <a:gd name="connsiteX39" fmla="*/ 756957 w 756957"/>
              <a:gd name="connsiteY39" fmla="*/ 704753 h 756957"/>
            </a:gdLst>
            <a:rect l="l" t="t" r="r" b="b"/>
            <a:pathLst>
              <a:path w="756957" h="756957">
                <a:moveTo>
                  <a:pt x="0" y="622718"/>
                </a:moveTo>
                <a:lnTo>
                  <a:pt x="134239" y="756957"/>
                </a:lnTo>
                <a:lnTo>
                  <a:pt x="98814" y="756957"/>
                </a:lnTo>
                <a:lnTo>
                  <a:pt x="0" y="658142"/>
                </a:lnTo>
                <a:close/>
                <a:moveTo>
                  <a:pt x="0" y="479157"/>
                </a:moveTo>
                <a:lnTo>
                  <a:pt x="277800" y="756957"/>
                </a:lnTo>
                <a:lnTo>
                  <a:pt x="240510" y="756957"/>
                </a:lnTo>
                <a:lnTo>
                  <a:pt x="0" y="516446"/>
                </a:lnTo>
                <a:close/>
                <a:moveTo>
                  <a:pt x="0" y="337461"/>
                </a:moveTo>
                <a:lnTo>
                  <a:pt x="419496" y="756957"/>
                </a:lnTo>
                <a:lnTo>
                  <a:pt x="382208" y="756957"/>
                </a:lnTo>
                <a:lnTo>
                  <a:pt x="0" y="374750"/>
                </a:lnTo>
                <a:close/>
                <a:moveTo>
                  <a:pt x="0" y="195765"/>
                </a:moveTo>
                <a:lnTo>
                  <a:pt x="561192" y="756957"/>
                </a:lnTo>
                <a:lnTo>
                  <a:pt x="525768" y="756957"/>
                </a:lnTo>
                <a:lnTo>
                  <a:pt x="0" y="231189"/>
                </a:lnTo>
                <a:close/>
                <a:moveTo>
                  <a:pt x="0" y="52204"/>
                </a:moveTo>
                <a:lnTo>
                  <a:pt x="702889" y="756957"/>
                </a:lnTo>
                <a:lnTo>
                  <a:pt x="667465" y="756957"/>
                </a:lnTo>
                <a:lnTo>
                  <a:pt x="0" y="89493"/>
                </a:lnTo>
                <a:close/>
                <a:moveTo>
                  <a:pt x="620855" y="0"/>
                </a:moveTo>
                <a:lnTo>
                  <a:pt x="658143" y="0"/>
                </a:lnTo>
                <a:lnTo>
                  <a:pt x="756957" y="98814"/>
                </a:lnTo>
                <a:lnTo>
                  <a:pt x="756957" y="136103"/>
                </a:lnTo>
                <a:close/>
                <a:moveTo>
                  <a:pt x="479157" y="0"/>
                </a:moveTo>
                <a:lnTo>
                  <a:pt x="516445" y="0"/>
                </a:lnTo>
                <a:lnTo>
                  <a:pt x="756957" y="240511"/>
                </a:lnTo>
                <a:lnTo>
                  <a:pt x="756957" y="277800"/>
                </a:lnTo>
                <a:close/>
                <a:moveTo>
                  <a:pt x="337461" y="0"/>
                </a:moveTo>
                <a:lnTo>
                  <a:pt x="372885" y="0"/>
                </a:lnTo>
                <a:lnTo>
                  <a:pt x="756957" y="384073"/>
                </a:lnTo>
                <a:lnTo>
                  <a:pt x="756957" y="419496"/>
                </a:lnTo>
                <a:close/>
                <a:moveTo>
                  <a:pt x="195765" y="0"/>
                </a:moveTo>
                <a:lnTo>
                  <a:pt x="231189" y="0"/>
                </a:lnTo>
                <a:lnTo>
                  <a:pt x="756957" y="525769"/>
                </a:lnTo>
                <a:lnTo>
                  <a:pt x="756957" y="563057"/>
                </a:lnTo>
                <a:close/>
                <a:moveTo>
                  <a:pt x="52204" y="0"/>
                </a:moveTo>
                <a:lnTo>
                  <a:pt x="89492" y="0"/>
                </a:lnTo>
                <a:lnTo>
                  <a:pt x="756957" y="667465"/>
                </a:lnTo>
                <a:lnTo>
                  <a:pt x="756957" y="704753"/>
                </a:lnTo>
                <a:close/>
              </a:path>
            </a:pathLst>
          </a:custGeom>
          <a:solidFill>
            <a:schemeClr val="accent1"/>
          </a:solidFill>
          <a:ln w="16329" cap="flat">
            <a:noFill/>
            <a:miter/>
          </a:ln>
        </p:spPr>
        <p:txBody>
          <a:bodyPr vert="horz" wrap="square" lIns="91440" tIns="45720" rIns="91440" bIns="45720" rtlCol="0" anchor="ctr"/>
          <a:lstStyle/>
          <a:p>
            <a:pPr algn="l">
              <a:lnSpc>
                <a:spcPct val="110000"/>
              </a:lnSpc>
            </a:pPr>
            <a:endParaRPr kumimoji="1" lang="zh-CN" altLang="en-US"/>
          </a:p>
        </p:txBody>
      </p:sp>
      <p:sp>
        <p:nvSpPr>
          <p:cNvPr id="15" name="标题 1"/>
          <p:cNvSpPr txBox="1"/>
          <p:nvPr/>
        </p:nvSpPr>
        <p:spPr>
          <a:xfrm rot="0" flipH="0" flipV="0">
            <a:off x="870659" y="250490"/>
            <a:ext cx="10377569" cy="536419"/>
          </a:xfrm>
          <a:prstGeom prst="rect">
            <a:avLst/>
          </a:prstGeom>
          <a:noFill/>
          <a:ln>
            <a:noFill/>
          </a:ln>
        </p:spPr>
        <p:txBody>
          <a:bodyPr vert="horz" wrap="square" lIns="0" tIns="0" rIns="0" bIns="0" rtlCol="0" anchor="t"/>
          <a:lstStyle/>
          <a:p>
            <a:pPr algn="l">
              <a:lnSpc>
                <a:spcPct val="130000"/>
              </a:lnSpc>
            </a:pPr>
            <a:r>
              <a:rPr kumimoji="1" lang="en-US" altLang="zh-CN" sz="2800">
                <a:ln w="8890">
                  <a:noFill/>
                </a:ln>
                <a:solidFill>
                  <a:srgbClr val="262626">
                    <a:alpha val="100000"/>
                  </a:srgbClr>
                </a:solidFill>
                <a:latin typeface="Source Han Sans CN Bold Bold"/>
                <a:ea typeface="Source Han Sans CN Bold Bold"/>
                <a:cs typeface="Source Han Sans CN Bold Bold"/>
              </a:rPr>
              <a:t>海淀区的战略定位</a:t>
            </a:r>
            <a:endParaRPr kumimoji="1" lang="zh-CN" altLang="en-US"/>
          </a:p>
        </p:txBody>
      </p:sp>
    </p:spTree>
  </p:cSld>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
          <p:cNvPicPr>
            <a:picLocks noChangeAspect="1"/>
          </p:cNvPicPr>
          <p:nvPr/>
        </p:nvPicPr>
        <p:blipFill>
          <a:blip r:embed="rId3">
            <a:alphaModFix amt="100000"/>
          </a:blip>
          <a:srcRect l="18215" t="29572" r="15805" b="4448"/>
          <a:stretch>
            <a:fillRect/>
          </a:stretch>
        </p:blipFill>
        <p:spPr>
          <a:xfrm rot="0" flipH="0" flipV="0">
            <a:off x="0" y="0"/>
            <a:ext cx="12192000" cy="6858000"/>
          </a:xfrm>
          <a:custGeom>
            <a:avLst/>
            <a:gdLst/>
            <a:rect l="l" t="t" r="r" b="b"/>
            <a:pathLst>
              <a:path w="12192000" h="6858000">
                <a:moveTo>
                  <a:pt x="0" y="0"/>
                </a:moveTo>
                <a:lnTo>
                  <a:pt x="12192000" y="0"/>
                </a:lnTo>
                <a:lnTo>
                  <a:pt x="12192000" y="6858000"/>
                </a:lnTo>
                <a:lnTo>
                  <a:pt x="0" y="6858000"/>
                </a:lnTo>
                <a:close/>
              </a:path>
            </a:pathLst>
          </a:custGeom>
          <a:noFill/>
          <a:ln>
            <a:noFill/>
          </a:ln>
        </p:spPr>
      </p:pic>
      <p:sp>
        <p:nvSpPr>
          <p:cNvPr id="3" name="标题 1"/>
          <p:cNvSpPr txBox="1"/>
          <p:nvPr/>
        </p:nvSpPr>
        <p:spPr>
          <a:xfrm rot="0" flipH="0" flipV="0">
            <a:off x="9870529" y="741146"/>
            <a:ext cx="1648371" cy="204692"/>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00000"/>
              </a:lnSpc>
            </a:pPr>
            <a:endParaRPr kumimoji="1" lang="zh-CN" altLang="en-US"/>
          </a:p>
        </p:txBody>
      </p:sp>
      <p:sp>
        <p:nvSpPr>
          <p:cNvPr id="4" name="标题 1"/>
          <p:cNvSpPr txBox="1"/>
          <p:nvPr/>
        </p:nvSpPr>
        <p:spPr>
          <a:xfrm rot="0" flipH="0" flipV="0">
            <a:off x="2976664" y="1483441"/>
            <a:ext cx="8064172" cy="2650879"/>
          </a:xfrm>
          <a:prstGeom prst="rect">
            <a:avLst/>
          </a:prstGeom>
          <a:solidFill>
            <a:schemeClr val="accent2">
              <a:lumMod val="60000"/>
              <a:lumOff val="40000"/>
            </a:schemeClr>
          </a:solidFill>
          <a:ln w="11049" cap="sq">
            <a:solidFill>
              <a:schemeClr val="accent4"/>
            </a:solidFill>
            <a:miter/>
          </a:ln>
          <a:effectLst/>
        </p:spPr>
        <p:txBody>
          <a:bodyPr vert="horz" wrap="square" lIns="79553" tIns="39776" rIns="79553" bIns="39776" rtlCol="0" anchor="ctr"/>
          <a:lstStyle/>
          <a:p>
            <a:pPr algn="ctr">
              <a:lnSpc>
                <a:spcPct val="110000"/>
              </a:lnSpc>
            </a:pPr>
            <a:endParaRPr kumimoji="1" lang="zh-CN" altLang="en-US"/>
          </a:p>
        </p:txBody>
      </p:sp>
      <p:sp>
        <p:nvSpPr>
          <p:cNvPr id="5" name="标题 1"/>
          <p:cNvSpPr txBox="1"/>
          <p:nvPr/>
        </p:nvSpPr>
        <p:spPr>
          <a:xfrm rot="0" flipH="0" flipV="0">
            <a:off x="1151168" y="1483441"/>
            <a:ext cx="2272972" cy="2650879"/>
          </a:xfrm>
          <a:prstGeom prst="snip2DiagRect">
            <a:avLst/>
          </a:prstGeom>
          <a:solidFill>
            <a:schemeClr val="bg1"/>
          </a:solidFill>
          <a:ln w="11049" cap="sq">
            <a:solidFill>
              <a:schemeClr val="accent4"/>
            </a:solidFill>
            <a:miter/>
          </a:ln>
          <a:effectLst/>
        </p:spPr>
        <p:txBody>
          <a:bodyPr vert="horz" wrap="square" lIns="79553" tIns="39776" rIns="79553" bIns="39776" rtlCol="0" anchor="ctr"/>
          <a:lstStyle/>
          <a:p>
            <a:pPr algn="ctr">
              <a:lnSpc>
                <a:spcPct val="110000"/>
              </a:lnSpc>
            </a:pPr>
            <a:endParaRPr kumimoji="1" lang="zh-CN" altLang="en-US"/>
          </a:p>
        </p:txBody>
      </p:sp>
      <p:sp>
        <p:nvSpPr>
          <p:cNvPr id="6" name="标题 1"/>
          <p:cNvSpPr txBox="1"/>
          <p:nvPr/>
        </p:nvSpPr>
        <p:spPr>
          <a:xfrm rot="0" flipH="0" flipV="0">
            <a:off x="988200" y="-215900"/>
            <a:ext cx="2598416" cy="3549414"/>
          </a:xfrm>
          <a:prstGeom prst="rect">
            <a:avLst/>
          </a:prstGeom>
          <a:noFill/>
          <a:ln>
            <a:noFill/>
          </a:ln>
          <a:effectLst/>
        </p:spPr>
        <p:txBody>
          <a:bodyPr vert="horz" wrap="square" lIns="79553" tIns="39776" rIns="79553" bIns="39776" rtlCol="0" anchor="b"/>
          <a:lstStyle/>
          <a:p>
            <a:pPr algn="ctr">
              <a:lnSpc>
                <a:spcPct val="130000"/>
              </a:lnSpc>
            </a:pPr>
            <a:r>
              <a:rPr kumimoji="1" lang="en-US" altLang="zh-CN" sz="6600">
                <a:ln w="12700">
                  <a:noFill/>
                </a:ln>
                <a:solidFill>
                  <a:srgbClr val="FF4040">
                    <a:alpha val="100000"/>
                  </a:srgbClr>
                </a:solidFill>
                <a:latin typeface="Source Han Serif SC Bold"/>
                <a:ea typeface="Source Han Serif SC Bold"/>
                <a:cs typeface="Source Han Serif SC Bold"/>
              </a:rPr>
              <a:t>02</a:t>
            </a:r>
            <a:endParaRPr kumimoji="1" lang="zh-CN" altLang="en-US"/>
          </a:p>
        </p:txBody>
      </p:sp>
      <p:sp>
        <p:nvSpPr>
          <p:cNvPr id="7" name="标题 1"/>
          <p:cNvSpPr txBox="1"/>
          <p:nvPr/>
        </p:nvSpPr>
        <p:spPr>
          <a:xfrm rot="0" flipH="0" flipV="0">
            <a:off x="3701084" y="1808044"/>
            <a:ext cx="7062808" cy="1742322"/>
          </a:xfrm>
          <a:prstGeom prst="rect">
            <a:avLst/>
          </a:prstGeom>
          <a:noFill/>
          <a:ln>
            <a:noFill/>
          </a:ln>
          <a:effectLst/>
        </p:spPr>
        <p:txBody>
          <a:bodyPr vert="horz" wrap="square" lIns="79553" tIns="39776" rIns="79553" bIns="39776" rtlCol="0" anchor="t"/>
          <a:lstStyle/>
          <a:p>
            <a:pPr algn="l">
              <a:lnSpc>
                <a:spcPct val="130000"/>
              </a:lnSpc>
            </a:pPr>
            <a:r>
              <a:rPr kumimoji="1" lang="en-US" altLang="zh-CN" sz="5038">
                <a:ln w="12700">
                  <a:noFill/>
                </a:ln>
                <a:solidFill>
                  <a:srgbClr val="FFFFFF">
                    <a:alpha val="100000"/>
                  </a:srgbClr>
                </a:solidFill>
                <a:latin typeface="Source Han Serif SC Bold"/>
                <a:ea typeface="Source Han Serif SC Bold"/>
                <a:cs typeface="Source Han Serif SC Bold"/>
              </a:rPr>
              <a:t>海淀实践：科技赋能美好生活</a:t>
            </a:r>
            <a:endParaRPr kumimoji="1" lang="zh-CN" altLang="en-US"/>
          </a:p>
        </p:txBody>
      </p:sp>
      <p:pic>
        <p:nvPicPr>
          <p:cNvPr id="8" name=""/>
          <p:cNvPicPr>
            <a:picLocks noChangeAspect="1"/>
          </p:cNvPicPr>
          <p:nvPr/>
        </p:nvPicPr>
        <p:blipFill>
          <a:blip r:embed="rId4">
            <a:alphaModFix amt="100000"/>
          </a:blip>
          <a:srcRect l="0" t="0" r="0" b="0"/>
          <a:stretch>
            <a:fillRect/>
          </a:stretch>
        </p:blipFill>
        <p:spPr>
          <a:xfrm rot="0" flipH="0" flipV="0">
            <a:off x="0" y="-10396"/>
            <a:ext cx="12192000" cy="1347216"/>
          </a:xfrm>
          <a:prstGeom prst="rect">
            <a:avLst/>
          </a:prstGeom>
          <a:noFill/>
          <a:ln>
            <a:noFill/>
          </a:ln>
        </p:spPr>
      </p:pic>
    </p:spTree>
  </p:cSld>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solidFill>
            <a:schemeClr val="bg1"/>
          </a:solidFill>
          <a:ln cap="flat">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698500" y="1409700"/>
            <a:ext cx="2743200" cy="4229100"/>
          </a:xfrm>
          <a:prstGeom prst="rect"/>
          <a:solidFill>
            <a:schemeClr val="bg1">
              <a:lumMod val="95000"/>
            </a:schemeClr>
          </a:solidFill>
        </p:spPr>
        <p:txBody>
          <a:bodyPr vert="horz" wrap="square" lIns="0" tIns="0" rIns="0" bIns="0" rtlCol="0" anchor="ctr"/>
          <a:lstStyle/>
          <a:p>
            <a:pPr algn="ctr">
              <a:lnSpc>
                <a:spcPct val="100000"/>
              </a:lnSpc>
            </a:pPr>
            <a:endParaRPr kumimoji="1" lang="zh-CN" altLang="en-US"/>
          </a:p>
        </p:txBody>
      </p:sp>
      <p:pic>
        <p:nvPicPr>
          <p:cNvPr id="4" name=""/>
          <p:cNvPicPr>
            <a:picLocks noChangeAspect="1"/>
          </p:cNvPicPr>
          <p:nvPr/>
        </p:nvPicPr>
        <p:blipFill>
          <a:blip r:embed="rId3">
            <a:alphaModFix amt="100000"/>
          </a:blip>
          <a:srcRect l="28540" t="0" r="28540" b="0"/>
          <a:stretch>
            <a:fillRect/>
          </a:stretch>
        </p:blipFill>
        <p:spPr>
          <a:xfrm rot="0" flipH="0" flipV="0">
            <a:off x="750548" y="1483617"/>
            <a:ext cx="2662223" cy="4132657"/>
          </a:xfrm>
          <a:custGeom>
            <a:avLst/>
            <a:gdLst>
              <a:gd name="connsiteX0" fmla="*/ 136700 w 2662223"/>
              <a:gd name="connsiteY0" fmla="*/ 0 h 4132657"/>
              <a:gd name="connsiteX1" fmla="*/ 2525523 w 2662223"/>
              <a:gd name="connsiteY1" fmla="*/ 0 h 4132657"/>
              <a:gd name="connsiteX2" fmla="*/ 2578730 w 2662223"/>
              <a:gd name="connsiteY2" fmla="*/ 10742 h 4132657"/>
              <a:gd name="connsiteX3" fmla="*/ 2662223 w 2662223"/>
              <a:gd name="connsiteY3" fmla="*/ 136704 h 4132657"/>
              <a:gd name="connsiteX4" fmla="*/ 2662223 w 2662223"/>
              <a:gd name="connsiteY4" fmla="*/ 3995952 h 4132657"/>
              <a:gd name="connsiteX5" fmla="*/ 2525518 w 2662223"/>
              <a:gd name="connsiteY5" fmla="*/ 4132657 h 4132657"/>
              <a:gd name="connsiteX6" fmla="*/ 136705 w 2662223"/>
              <a:gd name="connsiteY6" fmla="*/ 4132657 h 4132657"/>
              <a:gd name="connsiteX7" fmla="*/ 0 w 2662223"/>
              <a:gd name="connsiteY7" fmla="*/ 3995952 h 4132657"/>
              <a:gd name="connsiteX8" fmla="*/ 0 w 2662223"/>
              <a:gd name="connsiteY8" fmla="*/ 136704 h 4132657"/>
              <a:gd name="connsiteX9" fmla="*/ 83493 w 2662223"/>
              <a:gd name="connsiteY9" fmla="*/ 10742 h 4132657"/>
            </a:gdLst>
            <a:rect l="l" t="t" r="r" b="b"/>
            <a:pathLst>
              <a:path w="2662223" h="4132657">
                <a:moveTo>
                  <a:pt x="136700" y="0"/>
                </a:moveTo>
                <a:lnTo>
                  <a:pt x="2525523" y="0"/>
                </a:lnTo>
                <a:lnTo>
                  <a:pt x="2578730" y="10742"/>
                </a:lnTo>
                <a:cubicBezTo>
                  <a:pt x="2627795" y="31495"/>
                  <a:pt x="2662223" y="80079"/>
                  <a:pt x="2662223" y="136704"/>
                </a:cubicBezTo>
                <a:lnTo>
                  <a:pt x="2662223" y="3995952"/>
                </a:lnTo>
                <a:cubicBezTo>
                  <a:pt x="2662223" y="4071452"/>
                  <a:pt x="2601018" y="4132657"/>
                  <a:pt x="2525518" y="4132657"/>
                </a:cubicBezTo>
                <a:lnTo>
                  <a:pt x="136705" y="4132657"/>
                </a:lnTo>
                <a:cubicBezTo>
                  <a:pt x="61205" y="4132657"/>
                  <a:pt x="0" y="4071452"/>
                  <a:pt x="0" y="3995952"/>
                </a:cubicBezTo>
                <a:lnTo>
                  <a:pt x="0" y="136704"/>
                </a:lnTo>
                <a:cubicBezTo>
                  <a:pt x="0" y="80079"/>
                  <a:pt x="34428" y="31495"/>
                  <a:pt x="83493" y="10742"/>
                </a:cubicBezTo>
                <a:close/>
              </a:path>
            </a:pathLst>
          </a:custGeom>
          <a:noFill/>
          <a:ln>
            <a:noFill/>
          </a:ln>
        </p:spPr>
      </p:pic>
      <p:sp>
        <p:nvSpPr>
          <p:cNvPr id="5" name="标题 1"/>
          <p:cNvSpPr txBox="1"/>
          <p:nvPr/>
        </p:nvSpPr>
        <p:spPr>
          <a:xfrm rot="0" flipH="0" flipV="0">
            <a:off x="3736447" y="1732389"/>
            <a:ext cx="7782453" cy="1533365"/>
          </a:xfrm>
          <a:prstGeom prst="roundRect">
            <a:avLst>
              <a:gd name="adj" fmla="val 2966"/>
            </a:avLst>
          </a:prstGeom>
          <a:solidFill>
            <a:schemeClr val="bg1">
              <a:lumMod val="95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0" flipH="0" flipV="0">
            <a:off x="3736447" y="4078646"/>
            <a:ext cx="7782453" cy="1533365"/>
          </a:xfrm>
          <a:prstGeom prst="roundRect">
            <a:avLst>
              <a:gd name="adj" fmla="val 2966"/>
            </a:avLst>
          </a:prstGeom>
          <a:solidFill>
            <a:schemeClr val="bg1">
              <a:lumMod val="95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rot="0" flipH="0" flipV="0">
            <a:off x="3736447" y="1319275"/>
            <a:ext cx="5051591" cy="640457"/>
          </a:xfrm>
          <a:prstGeom prst="round2DiagRect">
            <a:avLst>
              <a:gd name="adj1" fmla="val 14103"/>
              <a:gd name="adj2" fmla="val 0"/>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rot="0" flipH="0" flipV="0">
            <a:off x="3918043" y="2105636"/>
            <a:ext cx="7203811" cy="965161"/>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262626">
                    <a:alpha val="100000"/>
                  </a:srgbClr>
                </a:solidFill>
                <a:latin typeface="Source Han Sans CN Normal"/>
                <a:ea typeface="Source Han Sans CN Normal"/>
                <a:cs typeface="Source Han Sans CN Normal"/>
              </a:rPr>
              <a:t>“海淀城市大脑”整合全区数据资源，通过智能分析与决策实现城市精细化管理。比如在交通管理上实时监测路况、优化信号缓解拥堵，体现了科技在城市治理中的强大作用。</a:t>
            </a:r>
            <a:endParaRPr kumimoji="1" lang="zh-CN" altLang="en-US"/>
          </a:p>
        </p:txBody>
      </p:sp>
      <p:sp>
        <p:nvSpPr>
          <p:cNvPr id="9" name="标题 1"/>
          <p:cNvSpPr txBox="1"/>
          <p:nvPr/>
        </p:nvSpPr>
        <p:spPr>
          <a:xfrm rot="0" flipH="0" flipV="0">
            <a:off x="3917805" y="4426726"/>
            <a:ext cx="7204569" cy="965161"/>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262626">
                    <a:alpha val="100000"/>
                  </a:srgbClr>
                </a:solidFill>
                <a:latin typeface="Source Han Sans CN Normal"/>
                <a:ea typeface="Source Han Sans CN Normal"/>
                <a:cs typeface="Source Han Sans CN Normal"/>
              </a:rPr>
              <a:t>“消防大脑”通过智能调度，将消防车※均到场时间从15分钟缩短到9.6分钟。这一显著成效不仅展示了AI技术的强大，更体现了“人民至上、生命至上”的执政理念。</a:t>
            </a:r>
            <a:endParaRPr kumimoji="1" lang="zh-CN" altLang="en-US"/>
          </a:p>
        </p:txBody>
      </p:sp>
      <p:sp>
        <p:nvSpPr>
          <p:cNvPr id="10" name="标题 1"/>
          <p:cNvSpPr txBox="1"/>
          <p:nvPr/>
        </p:nvSpPr>
        <p:spPr>
          <a:xfrm rot="0" flipH="0" flipV="0">
            <a:off x="3918044" y="1418221"/>
            <a:ext cx="4683445" cy="454799"/>
          </a:xfrm>
          <a:prstGeom prst="rect">
            <a:avLst/>
          </a:prstGeom>
          <a:noFill/>
          <a:ln>
            <a:noFill/>
          </a:ln>
        </p:spPr>
        <p:txBody>
          <a:bodyPr vert="horz" wrap="square" lIns="0" tIns="0" rIns="0" bIns="0" rtlCol="0" anchor="ctr"/>
          <a:lstStyle/>
          <a:p>
            <a:pPr algn="l">
              <a:lnSpc>
                <a:spcPct val="110000"/>
              </a:lnSpc>
            </a:pPr>
            <a:r>
              <a:rPr kumimoji="1" lang="en-US" altLang="zh-CN" sz="1600">
                <a:ln w="12700">
                  <a:noFill/>
                </a:ln>
                <a:solidFill>
                  <a:srgbClr val="FFFFFF">
                    <a:alpha val="100000"/>
                  </a:srgbClr>
                </a:solidFill>
                <a:latin typeface="Source Han Sans CN Bold Bold"/>
                <a:ea typeface="Source Han Sans CN Bold Bold"/>
                <a:cs typeface="Source Han Sans CN Bold Bold"/>
              </a:rPr>
              <a:t>海淀城市大脑的智慧调度</a:t>
            </a:r>
            <a:endParaRPr kumimoji="1" lang="zh-CN" altLang="en-US"/>
          </a:p>
        </p:txBody>
      </p:sp>
      <p:sp>
        <p:nvSpPr>
          <p:cNvPr id="11" name="标题 1"/>
          <p:cNvSpPr txBox="1"/>
          <p:nvPr/>
        </p:nvSpPr>
        <p:spPr>
          <a:xfrm rot="0" flipH="0" flipV="0">
            <a:off x="3736447" y="3609236"/>
            <a:ext cx="5064291" cy="665857"/>
          </a:xfrm>
          <a:prstGeom prst="round2DiagRect">
            <a:avLst>
              <a:gd name="adj1" fmla="val 14103"/>
              <a:gd name="adj2" fmla="val 0"/>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rot="0" flipH="0" flipV="0">
            <a:off x="3918044" y="3682782"/>
            <a:ext cx="4645345" cy="505599"/>
          </a:xfrm>
          <a:prstGeom prst="rect">
            <a:avLst/>
          </a:prstGeom>
          <a:noFill/>
          <a:ln>
            <a:noFill/>
          </a:ln>
        </p:spPr>
        <p:txBody>
          <a:bodyPr vert="horz" wrap="square" lIns="0" tIns="0" rIns="0" bIns="0" rtlCol="0" anchor="ctr"/>
          <a:lstStyle/>
          <a:p>
            <a:pPr algn="l">
              <a:lnSpc>
                <a:spcPct val="110000"/>
              </a:lnSpc>
            </a:pPr>
            <a:r>
              <a:rPr kumimoji="1" lang="en-US" altLang="zh-CN" sz="1600">
                <a:ln w="12700">
                  <a:noFill/>
                </a:ln>
                <a:solidFill>
                  <a:srgbClr val="FFFFFF">
                    <a:alpha val="100000"/>
                  </a:srgbClr>
                </a:solidFill>
                <a:latin typeface="Source Han Sans CN Bold Bold"/>
                <a:ea typeface="Source Han Sans CN Bold Bold"/>
                <a:cs typeface="Source Han Sans CN Bold Bold"/>
              </a:rPr>
              <a:t>消防大脑的高效救援</a:t>
            </a:r>
            <a:endParaRPr kumimoji="1" lang="zh-CN" altLang="en-US"/>
          </a:p>
        </p:txBody>
      </p:sp>
      <p:sp>
        <p:nvSpPr>
          <p:cNvPr id="13" name="标题 1"/>
          <p:cNvSpPr txBox="1"/>
          <p:nvPr/>
        </p:nvSpPr>
        <p:spPr>
          <a:xfrm rot="0" flipH="1" flipV="0">
            <a:off x="300755" y="309663"/>
            <a:ext cx="418072" cy="418072"/>
          </a:xfrm>
          <a:custGeom>
            <a:avLst/>
            <a:gdLst>
              <a:gd name="connsiteX0" fmla="*/ 0 w 756957"/>
              <a:gd name="connsiteY0" fmla="*/ 622718 h 756957"/>
              <a:gd name="connsiteX1" fmla="*/ 134239 w 756957"/>
              <a:gd name="connsiteY1" fmla="*/ 756957 h 756957"/>
              <a:gd name="connsiteX2" fmla="*/ 98814 w 756957"/>
              <a:gd name="connsiteY2" fmla="*/ 756957 h 756957"/>
              <a:gd name="connsiteX3" fmla="*/ 0 w 756957"/>
              <a:gd name="connsiteY3" fmla="*/ 658142 h 756957"/>
              <a:gd name="connsiteX4" fmla="*/ 0 w 756957"/>
              <a:gd name="connsiteY4" fmla="*/ 479157 h 756957"/>
              <a:gd name="connsiteX5" fmla="*/ 277800 w 756957"/>
              <a:gd name="connsiteY5" fmla="*/ 756957 h 756957"/>
              <a:gd name="connsiteX6" fmla="*/ 240510 w 756957"/>
              <a:gd name="connsiteY6" fmla="*/ 756957 h 756957"/>
              <a:gd name="connsiteX7" fmla="*/ 0 w 756957"/>
              <a:gd name="connsiteY7" fmla="*/ 516446 h 756957"/>
              <a:gd name="connsiteX8" fmla="*/ 0 w 756957"/>
              <a:gd name="connsiteY8" fmla="*/ 337461 h 756957"/>
              <a:gd name="connsiteX9" fmla="*/ 419496 w 756957"/>
              <a:gd name="connsiteY9" fmla="*/ 756957 h 756957"/>
              <a:gd name="connsiteX10" fmla="*/ 382208 w 756957"/>
              <a:gd name="connsiteY10" fmla="*/ 756957 h 756957"/>
              <a:gd name="connsiteX11" fmla="*/ 0 w 756957"/>
              <a:gd name="connsiteY11" fmla="*/ 374750 h 756957"/>
              <a:gd name="connsiteX12" fmla="*/ 0 w 756957"/>
              <a:gd name="connsiteY12" fmla="*/ 195765 h 756957"/>
              <a:gd name="connsiteX13" fmla="*/ 561192 w 756957"/>
              <a:gd name="connsiteY13" fmla="*/ 756957 h 756957"/>
              <a:gd name="connsiteX14" fmla="*/ 525768 w 756957"/>
              <a:gd name="connsiteY14" fmla="*/ 756957 h 756957"/>
              <a:gd name="connsiteX15" fmla="*/ 0 w 756957"/>
              <a:gd name="connsiteY15" fmla="*/ 231189 h 756957"/>
              <a:gd name="connsiteX16" fmla="*/ 0 w 756957"/>
              <a:gd name="connsiteY16" fmla="*/ 52204 h 756957"/>
              <a:gd name="connsiteX17" fmla="*/ 702889 w 756957"/>
              <a:gd name="connsiteY17" fmla="*/ 756957 h 756957"/>
              <a:gd name="connsiteX18" fmla="*/ 667465 w 756957"/>
              <a:gd name="connsiteY18" fmla="*/ 756957 h 756957"/>
              <a:gd name="connsiteX19" fmla="*/ 0 w 756957"/>
              <a:gd name="connsiteY19" fmla="*/ 89493 h 756957"/>
              <a:gd name="connsiteX20" fmla="*/ 620855 w 756957"/>
              <a:gd name="connsiteY20" fmla="*/ 0 h 756957"/>
              <a:gd name="connsiteX21" fmla="*/ 658143 w 756957"/>
              <a:gd name="connsiteY21" fmla="*/ 0 h 756957"/>
              <a:gd name="connsiteX22" fmla="*/ 756957 w 756957"/>
              <a:gd name="connsiteY22" fmla="*/ 98814 h 756957"/>
              <a:gd name="connsiteX23" fmla="*/ 756957 w 756957"/>
              <a:gd name="connsiteY23" fmla="*/ 136103 h 756957"/>
              <a:gd name="connsiteX24" fmla="*/ 479157 w 756957"/>
              <a:gd name="connsiteY24" fmla="*/ 0 h 756957"/>
              <a:gd name="connsiteX25" fmla="*/ 516445 w 756957"/>
              <a:gd name="connsiteY25" fmla="*/ 0 h 756957"/>
              <a:gd name="connsiteX26" fmla="*/ 756957 w 756957"/>
              <a:gd name="connsiteY26" fmla="*/ 240511 h 756957"/>
              <a:gd name="connsiteX27" fmla="*/ 756957 w 756957"/>
              <a:gd name="connsiteY27" fmla="*/ 277800 h 756957"/>
              <a:gd name="connsiteX28" fmla="*/ 337461 w 756957"/>
              <a:gd name="connsiteY28" fmla="*/ 0 h 756957"/>
              <a:gd name="connsiteX29" fmla="*/ 372885 w 756957"/>
              <a:gd name="connsiteY29" fmla="*/ 0 h 756957"/>
              <a:gd name="connsiteX30" fmla="*/ 756957 w 756957"/>
              <a:gd name="connsiteY30" fmla="*/ 384073 h 756957"/>
              <a:gd name="connsiteX31" fmla="*/ 756957 w 756957"/>
              <a:gd name="connsiteY31" fmla="*/ 419496 h 756957"/>
              <a:gd name="connsiteX32" fmla="*/ 195765 w 756957"/>
              <a:gd name="connsiteY32" fmla="*/ 0 h 756957"/>
              <a:gd name="connsiteX33" fmla="*/ 231189 w 756957"/>
              <a:gd name="connsiteY33" fmla="*/ 0 h 756957"/>
              <a:gd name="connsiteX34" fmla="*/ 756957 w 756957"/>
              <a:gd name="connsiteY34" fmla="*/ 525769 h 756957"/>
              <a:gd name="connsiteX35" fmla="*/ 756957 w 756957"/>
              <a:gd name="connsiteY35" fmla="*/ 563057 h 756957"/>
              <a:gd name="connsiteX36" fmla="*/ 52204 w 756957"/>
              <a:gd name="connsiteY36" fmla="*/ 0 h 756957"/>
              <a:gd name="connsiteX37" fmla="*/ 89492 w 756957"/>
              <a:gd name="connsiteY37" fmla="*/ 0 h 756957"/>
              <a:gd name="connsiteX38" fmla="*/ 756957 w 756957"/>
              <a:gd name="connsiteY38" fmla="*/ 667465 h 756957"/>
              <a:gd name="connsiteX39" fmla="*/ 756957 w 756957"/>
              <a:gd name="connsiteY39" fmla="*/ 704753 h 756957"/>
            </a:gdLst>
            <a:rect l="l" t="t" r="r" b="b"/>
            <a:pathLst>
              <a:path w="756957" h="756957">
                <a:moveTo>
                  <a:pt x="0" y="622718"/>
                </a:moveTo>
                <a:lnTo>
                  <a:pt x="134239" y="756957"/>
                </a:lnTo>
                <a:lnTo>
                  <a:pt x="98814" y="756957"/>
                </a:lnTo>
                <a:lnTo>
                  <a:pt x="0" y="658142"/>
                </a:lnTo>
                <a:close/>
                <a:moveTo>
                  <a:pt x="0" y="479157"/>
                </a:moveTo>
                <a:lnTo>
                  <a:pt x="277800" y="756957"/>
                </a:lnTo>
                <a:lnTo>
                  <a:pt x="240510" y="756957"/>
                </a:lnTo>
                <a:lnTo>
                  <a:pt x="0" y="516446"/>
                </a:lnTo>
                <a:close/>
                <a:moveTo>
                  <a:pt x="0" y="337461"/>
                </a:moveTo>
                <a:lnTo>
                  <a:pt x="419496" y="756957"/>
                </a:lnTo>
                <a:lnTo>
                  <a:pt x="382208" y="756957"/>
                </a:lnTo>
                <a:lnTo>
                  <a:pt x="0" y="374750"/>
                </a:lnTo>
                <a:close/>
                <a:moveTo>
                  <a:pt x="0" y="195765"/>
                </a:moveTo>
                <a:lnTo>
                  <a:pt x="561192" y="756957"/>
                </a:lnTo>
                <a:lnTo>
                  <a:pt x="525768" y="756957"/>
                </a:lnTo>
                <a:lnTo>
                  <a:pt x="0" y="231189"/>
                </a:lnTo>
                <a:close/>
                <a:moveTo>
                  <a:pt x="0" y="52204"/>
                </a:moveTo>
                <a:lnTo>
                  <a:pt x="702889" y="756957"/>
                </a:lnTo>
                <a:lnTo>
                  <a:pt x="667465" y="756957"/>
                </a:lnTo>
                <a:lnTo>
                  <a:pt x="0" y="89493"/>
                </a:lnTo>
                <a:close/>
                <a:moveTo>
                  <a:pt x="620855" y="0"/>
                </a:moveTo>
                <a:lnTo>
                  <a:pt x="658143" y="0"/>
                </a:lnTo>
                <a:lnTo>
                  <a:pt x="756957" y="98814"/>
                </a:lnTo>
                <a:lnTo>
                  <a:pt x="756957" y="136103"/>
                </a:lnTo>
                <a:close/>
                <a:moveTo>
                  <a:pt x="479157" y="0"/>
                </a:moveTo>
                <a:lnTo>
                  <a:pt x="516445" y="0"/>
                </a:lnTo>
                <a:lnTo>
                  <a:pt x="756957" y="240511"/>
                </a:lnTo>
                <a:lnTo>
                  <a:pt x="756957" y="277800"/>
                </a:lnTo>
                <a:close/>
                <a:moveTo>
                  <a:pt x="337461" y="0"/>
                </a:moveTo>
                <a:lnTo>
                  <a:pt x="372885" y="0"/>
                </a:lnTo>
                <a:lnTo>
                  <a:pt x="756957" y="384073"/>
                </a:lnTo>
                <a:lnTo>
                  <a:pt x="756957" y="419496"/>
                </a:lnTo>
                <a:close/>
                <a:moveTo>
                  <a:pt x="195765" y="0"/>
                </a:moveTo>
                <a:lnTo>
                  <a:pt x="231189" y="0"/>
                </a:lnTo>
                <a:lnTo>
                  <a:pt x="756957" y="525769"/>
                </a:lnTo>
                <a:lnTo>
                  <a:pt x="756957" y="563057"/>
                </a:lnTo>
                <a:close/>
                <a:moveTo>
                  <a:pt x="52204" y="0"/>
                </a:moveTo>
                <a:lnTo>
                  <a:pt x="89492" y="0"/>
                </a:lnTo>
                <a:lnTo>
                  <a:pt x="756957" y="667465"/>
                </a:lnTo>
                <a:lnTo>
                  <a:pt x="756957" y="704753"/>
                </a:lnTo>
                <a:close/>
              </a:path>
            </a:pathLst>
          </a:custGeom>
          <a:solidFill>
            <a:schemeClr val="accent1"/>
          </a:solidFill>
          <a:ln w="16329" cap="flat">
            <a:noFill/>
            <a:miter/>
          </a:ln>
        </p:spPr>
        <p:txBody>
          <a:bodyPr vert="horz" wrap="square" lIns="91440" tIns="45720" rIns="91440" bIns="45720" rtlCol="0" anchor="ctr"/>
          <a:lstStyle/>
          <a:p>
            <a:pPr algn="l">
              <a:lnSpc>
                <a:spcPct val="110000"/>
              </a:lnSpc>
            </a:pPr>
            <a:endParaRPr kumimoji="1" lang="zh-CN" altLang="en-US"/>
          </a:p>
        </p:txBody>
      </p:sp>
      <p:sp>
        <p:nvSpPr>
          <p:cNvPr id="14" name="标题 1"/>
          <p:cNvSpPr txBox="1"/>
          <p:nvPr/>
        </p:nvSpPr>
        <p:spPr>
          <a:xfrm rot="0" flipH="0" flipV="0">
            <a:off x="870659" y="250490"/>
            <a:ext cx="10377569" cy="536419"/>
          </a:xfrm>
          <a:prstGeom prst="rect">
            <a:avLst/>
          </a:prstGeom>
          <a:noFill/>
          <a:ln>
            <a:noFill/>
          </a:ln>
        </p:spPr>
        <p:txBody>
          <a:bodyPr vert="horz" wrap="square" lIns="0" tIns="0" rIns="0" bIns="0" rtlCol="0" anchor="t"/>
          <a:lstStyle/>
          <a:p>
            <a:pPr algn="l">
              <a:lnSpc>
                <a:spcPct val="130000"/>
              </a:lnSpc>
            </a:pPr>
            <a:r>
              <a:rPr kumimoji="1" lang="en-US" altLang="zh-CN" sz="2800">
                <a:ln w="8890">
                  <a:noFill/>
                </a:ln>
                <a:solidFill>
                  <a:srgbClr val="262626">
                    <a:alpha val="100000"/>
                  </a:srgbClr>
                </a:solidFill>
                <a:latin typeface="Source Han Sans CN Bold Bold"/>
                <a:ea typeface="Source Han Sans CN Bold Bold"/>
                <a:cs typeface="Source Han Sans CN Bold Bold"/>
              </a:rPr>
              <a:t>AI赋能城市治理</a:t>
            </a:r>
            <a:endParaRPr kumimoji="1" lang="zh-CN" altLang="en-US"/>
          </a:p>
        </p:txBody>
      </p:sp>
    </p:spTree>
  </p:cSld>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solidFill>
            <a:schemeClr val="bg1"/>
          </a:solidFill>
          <a:ln cap="flat">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0" y="6769099"/>
            <a:ext cx="12192000" cy="88901"/>
          </a:xfrm>
          <a:prstGeom prst="rect">
            <a:avLst/>
          </a:prstGeom>
          <a:solidFill>
            <a:schemeClr val="accent1"/>
          </a:solidFill>
          <a:ln w="12700" cap="sq">
            <a:noFill/>
            <a:miter/>
          </a:ln>
          <a:effectLst>
            <a:outerShdw dist="0" blurRad="317500" dir="0" sx="100000" sy="100000" kx="0" ky="0" algn="ctr" rotWithShape="0">
              <a:schemeClr val="accent1">
                <a:alpha val="20000"/>
              </a:schemeClr>
            </a:outerShdw>
          </a:effectLst>
        </p:spPr>
        <p:txBody>
          <a:bodyPr vert="horz" wrap="square" lIns="91440" tIns="45720" rIns="91440" bIns="45720" rtlCol="0" anchor="ctr"/>
          <a:lstStyle/>
          <a:p>
            <a:pPr algn="ctr">
              <a:lnSpc>
                <a:spcPct val="100000"/>
              </a:lnSpc>
            </a:pPr>
            <a:endParaRPr kumimoji="1" lang="zh-CN" altLang="en-US"/>
          </a:p>
        </p:txBody>
      </p:sp>
      <p:sp>
        <p:nvSpPr>
          <p:cNvPr id="4" name="标题 1"/>
          <p:cNvSpPr txBox="1"/>
          <p:nvPr/>
        </p:nvSpPr>
        <p:spPr>
          <a:xfrm rot="0" flipH="0" flipV="0">
            <a:off x="0" y="1660777"/>
            <a:ext cx="12187642" cy="3621268"/>
          </a:xfrm>
          <a:prstGeom prst="rect">
            <a:avLst/>
          </a:prstGeom>
          <a:solidFill>
            <a:schemeClr val="accent1"/>
          </a:solidFill>
          <a:ln w="2763" cap="flat">
            <a:noFill/>
            <a:miter/>
          </a:ln>
        </p:spPr>
        <p:txBody>
          <a:bodyPr vert="horz" wrap="square" lIns="91440" tIns="45720" rIns="91440" bIns="45720" rtlCol="0" anchor="ctr"/>
          <a:lstStyle/>
          <a:p>
            <a:pPr algn="l">
              <a:lnSpc>
                <a:spcPct val="100000"/>
              </a:lnSpc>
            </a:pPr>
            <a:endParaRPr kumimoji="1" lang="zh-CN" altLang="en-US"/>
          </a:p>
        </p:txBody>
      </p:sp>
      <p:sp>
        <p:nvSpPr>
          <p:cNvPr id="5" name="标题 1"/>
          <p:cNvSpPr txBox="1"/>
          <p:nvPr/>
        </p:nvSpPr>
        <p:spPr>
          <a:xfrm rot="0" flipH="0" flipV="0">
            <a:off x="1495555" y="4345805"/>
            <a:ext cx="9200892" cy="1544638"/>
          </a:xfrm>
          <a:prstGeom prst="roundRect">
            <a:avLst>
              <a:gd name="adj" fmla="val 0"/>
            </a:avLst>
          </a:prstGeom>
          <a:solidFill>
            <a:schemeClr val="bg1"/>
          </a:solidFill>
          <a:ln w="12700" cap="sq">
            <a:noFill/>
            <a:miter/>
          </a:ln>
          <a:effectLst>
            <a:outerShdw dist="38100" blurRad="177800" dir="2700000" sx="100000" sy="100000" kx="0" ky="0" algn="tl" rotWithShape="0">
              <a:schemeClr val="accent1">
                <a:lumMod val="50000"/>
                <a:alpha val="19000"/>
              </a:schemeClr>
            </a:outerShdw>
          </a:effectLst>
        </p:spPr>
        <p:txBody>
          <a:bodyPr vert="horz" wrap="square" lIns="91440" tIns="45720" rIns="91440" bIns="45720" rtlCol="0" anchor="ctr"/>
          <a:lstStyle/>
          <a:p>
            <a:pPr algn="ctr">
              <a:lnSpc>
                <a:spcPct val="100000"/>
              </a:lnSpc>
            </a:pPr>
            <a:endParaRPr kumimoji="1" lang="zh-CN" altLang="en-US"/>
          </a:p>
        </p:txBody>
      </p:sp>
      <p:sp>
        <p:nvSpPr>
          <p:cNvPr id="6" name="标题 1"/>
          <p:cNvSpPr txBox="1"/>
          <p:nvPr/>
        </p:nvSpPr>
        <p:spPr>
          <a:xfrm rot="0" flipH="0" flipV="0">
            <a:off x="1803530" y="4557222"/>
            <a:ext cx="8584942" cy="276999"/>
          </a:xfrm>
          <a:prstGeom prst="rect">
            <a:avLst/>
          </a:prstGeom>
          <a:noFill/>
          <a:ln>
            <a:noFill/>
          </a:ln>
          <a:effectLst/>
        </p:spPr>
        <p:txBody>
          <a:bodyPr vert="horz" wrap="square" lIns="0" tIns="0" rIns="0" bIns="0" rtlCol="0" anchor="t"/>
          <a:lstStyle/>
          <a:p>
            <a:pPr algn="l">
              <a:lnSpc>
                <a:spcPct val="100000"/>
              </a:lnSpc>
            </a:pPr>
            <a:r>
              <a:rPr kumimoji="1" lang="en-US" altLang="zh-CN" sz="1600">
                <a:ln w="12700">
                  <a:noFill/>
                </a:ln>
                <a:solidFill>
                  <a:srgbClr val="FF4040">
                    <a:alpha val="100000"/>
                  </a:srgbClr>
                </a:solidFill>
                <a:latin typeface="Source Han Sans CN Bold Bold"/>
                <a:ea typeface="Source Han Sans CN Bold Bold"/>
                <a:cs typeface="Source Han Sans CN Bold Bold"/>
              </a:rPr>
              <a:t>传统产业的转型升级</a:t>
            </a:r>
            <a:endParaRPr kumimoji="1" lang="zh-CN" altLang="en-US"/>
          </a:p>
        </p:txBody>
      </p:sp>
      <p:sp>
        <p:nvSpPr>
          <p:cNvPr id="7" name="标题 1"/>
          <p:cNvSpPr txBox="1"/>
          <p:nvPr/>
        </p:nvSpPr>
        <p:spPr>
          <a:xfrm rot="0" flipH="0" flipV="0">
            <a:off x="1803530" y="4935279"/>
            <a:ext cx="8584943" cy="717973"/>
          </a:xfrm>
          <a:prstGeom prst="rect">
            <a:avLst/>
          </a:prstGeom>
          <a:noFill/>
          <a:ln>
            <a:noFill/>
          </a:ln>
          <a:effectLst/>
        </p:spPr>
        <p:txBody>
          <a:bodyPr vert="horz" wrap="square" lIns="0" tIns="0" rIns="0" bIns="0" rtlCol="0" anchor="t"/>
          <a:lstStyle/>
          <a:p>
            <a:pPr algn="just">
              <a:lnSpc>
                <a:spcPct val="150000"/>
              </a:lnSpc>
            </a:pPr>
            <a:r>
              <a:rPr kumimoji="1" lang="en-US" altLang="zh-CN" sz="1400">
                <a:ln w="12700">
                  <a:noFill/>
                </a:ln>
                <a:solidFill>
                  <a:srgbClr val="0D0D0D">
                    <a:alpha val="100000"/>
                  </a:srgbClr>
                </a:solidFill>
                <a:latin typeface="Source Han Sans CN Normal"/>
                <a:ea typeface="Source Han Sans CN Normal"/>
                <a:cs typeface="Source Han Sans CN Normal"/>
              </a:rPr>
              <a:t>AI赋能农业、医疗、文化等传统产业，如AI兽医助手提高农业生产效率，云知声AI病历提升医疗服务水※，AI +艺术游戏为文化产业带来新活力。</a:t>
            </a:r>
            <a:endParaRPr kumimoji="1" lang="zh-CN" altLang="en-US"/>
          </a:p>
        </p:txBody>
      </p:sp>
      <p:sp>
        <p:nvSpPr>
          <p:cNvPr id="8" name="标题 1"/>
          <p:cNvSpPr txBox="1"/>
          <p:nvPr/>
        </p:nvSpPr>
        <p:spPr>
          <a:xfrm rot="0" flipH="0" flipV="0">
            <a:off x="1579860" y="3357219"/>
            <a:ext cx="9116587" cy="857521"/>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FFFFFF">
                    <a:alpha val="100000"/>
                  </a:srgbClr>
                </a:solidFill>
                <a:latin typeface="Source Han Sans CN Normal"/>
                <a:ea typeface="Source Han Sans CN Normal"/>
                <a:cs typeface="Source Han Sans CN Normal"/>
              </a:rPr>
              <a:t>百度Apollo无人车在海淀街头穿梭，展示未来出行新方式；清华大学“太极”AI芯片取得关键技术突破。这些成果为未来产业发展提供了强大的技术支撑。</a:t>
            </a:r>
            <a:endParaRPr kumimoji="1" lang="zh-CN" altLang="en-US"/>
          </a:p>
        </p:txBody>
      </p:sp>
      <p:sp>
        <p:nvSpPr>
          <p:cNvPr id="9" name="标题 1"/>
          <p:cNvSpPr txBox="1"/>
          <p:nvPr/>
        </p:nvSpPr>
        <p:spPr>
          <a:xfrm rot="0" flipH="0" flipV="0">
            <a:off x="1481577" y="2853812"/>
            <a:ext cx="9200888" cy="369332"/>
          </a:xfrm>
          <a:prstGeom prst="rect">
            <a:avLst/>
          </a:prstGeom>
          <a:noFill/>
          <a:ln>
            <a:noFill/>
          </a:ln>
        </p:spPr>
        <p:txBody>
          <a:bodyPr vert="horz" wrap="square" lIns="91440" tIns="45720" rIns="91440" bIns="45720" rtlCol="0" anchor="t"/>
          <a:lstStyle/>
          <a:p>
            <a:pPr algn="l">
              <a:lnSpc>
                <a:spcPct val="100000"/>
              </a:lnSpc>
            </a:pPr>
            <a:r>
              <a:rPr kumimoji="1" lang="en-US" altLang="zh-CN" sz="1600">
                <a:ln w="12700">
                  <a:noFill/>
                </a:ln>
                <a:solidFill>
                  <a:srgbClr val="FFFFFF">
                    <a:alpha val="100000"/>
                  </a:srgbClr>
                </a:solidFill>
                <a:latin typeface="Source Han Sans CN Bold Bold"/>
                <a:ea typeface="Source Han Sans CN Bold Bold"/>
                <a:cs typeface="Source Han Sans CN Bold Bold"/>
              </a:rPr>
              <a:t>未来产业的技术策源</a:t>
            </a:r>
            <a:endParaRPr kumimoji="1" lang="zh-CN" altLang="en-US"/>
          </a:p>
        </p:txBody>
      </p:sp>
      <p:sp>
        <p:nvSpPr>
          <p:cNvPr id="10" name="标题 1"/>
          <p:cNvSpPr txBox="1"/>
          <p:nvPr/>
        </p:nvSpPr>
        <p:spPr>
          <a:xfrm rot="0" flipH="1" flipV="0">
            <a:off x="1523375" y="2075603"/>
            <a:ext cx="652083" cy="652083"/>
          </a:xfrm>
          <a:prstGeom prst="ellipse">
            <a:avLst/>
          </a:prstGeom>
          <a:solidFill>
            <a:schemeClr val="bg1"/>
          </a:solidFill>
          <a:ln w="3175" cap="sq">
            <a:noFill/>
            <a:miter/>
          </a:ln>
          <a:effectLst/>
        </p:spPr>
        <p:txBody>
          <a:bodyPr vert="horz" wrap="square" lIns="91440" tIns="45720" rIns="91440" bIns="45720" rtlCol="0" anchor="ctr"/>
          <a:lstStyle/>
          <a:p>
            <a:pPr algn="ctr">
              <a:lnSpc>
                <a:spcPct val="100000"/>
              </a:lnSpc>
            </a:pPr>
            <a:endParaRPr kumimoji="1" lang="zh-CN" altLang="en-US"/>
          </a:p>
        </p:txBody>
      </p:sp>
      <p:sp>
        <p:nvSpPr>
          <p:cNvPr id="11" name="标题 1"/>
          <p:cNvSpPr txBox="1"/>
          <p:nvPr/>
        </p:nvSpPr>
        <p:spPr>
          <a:xfrm rot="0" flipH="0" flipV="0">
            <a:off x="1617521" y="2198623"/>
            <a:ext cx="463791" cy="406043"/>
          </a:xfrm>
          <a:custGeom>
            <a:avLst/>
            <a:gdLst>
              <a:gd name="connsiteX0" fmla="*/ 411292 w 822400"/>
              <a:gd name="connsiteY0" fmla="*/ 234366 h 720000"/>
              <a:gd name="connsiteX1" fmla="*/ 285658 w 822400"/>
              <a:gd name="connsiteY1" fmla="*/ 360000 h 720000"/>
              <a:gd name="connsiteX2" fmla="*/ 411292 w 822400"/>
              <a:gd name="connsiteY2" fmla="*/ 485635 h 720000"/>
              <a:gd name="connsiteX3" fmla="*/ 536927 w 822400"/>
              <a:gd name="connsiteY3" fmla="*/ 360000 h 720000"/>
              <a:gd name="connsiteX4" fmla="*/ 411292 w 822400"/>
              <a:gd name="connsiteY4" fmla="*/ 234366 h 720000"/>
              <a:gd name="connsiteX5" fmla="*/ 411292 w 822400"/>
              <a:gd name="connsiteY5" fmla="*/ 178938 h 720000"/>
              <a:gd name="connsiteX6" fmla="*/ 592354 w 822400"/>
              <a:gd name="connsiteY6" fmla="*/ 360000 h 720000"/>
              <a:gd name="connsiteX7" fmla="*/ 411292 w 822400"/>
              <a:gd name="connsiteY7" fmla="*/ 541063 h 720000"/>
              <a:gd name="connsiteX8" fmla="*/ 230230 w 822400"/>
              <a:gd name="connsiteY8" fmla="*/ 360000 h 720000"/>
              <a:gd name="connsiteX9" fmla="*/ 411292 w 822400"/>
              <a:gd name="connsiteY9" fmla="*/ 178938 h 720000"/>
              <a:gd name="connsiteX10" fmla="*/ 235403 w 822400"/>
              <a:gd name="connsiteY10" fmla="*/ 55427 h 720000"/>
              <a:gd name="connsiteX11" fmla="*/ 59514 w 822400"/>
              <a:gd name="connsiteY11" fmla="*/ 360000 h 720000"/>
              <a:gd name="connsiteX12" fmla="*/ 235403 w 822400"/>
              <a:gd name="connsiteY12" fmla="*/ 664573 h 720000"/>
              <a:gd name="connsiteX13" fmla="*/ 587089 w 822400"/>
              <a:gd name="connsiteY13" fmla="*/ 664573 h 720000"/>
              <a:gd name="connsiteX14" fmla="*/ 762978 w 822400"/>
              <a:gd name="connsiteY14" fmla="*/ 360000 h 720000"/>
              <a:gd name="connsiteX15" fmla="*/ 587089 w 822400"/>
              <a:gd name="connsiteY15" fmla="*/ 55427 h 720000"/>
              <a:gd name="connsiteX16" fmla="*/ 219883 w 822400"/>
              <a:gd name="connsiteY16" fmla="*/ 0 h 720000"/>
              <a:gd name="connsiteX17" fmla="*/ 602516 w 822400"/>
              <a:gd name="connsiteY17" fmla="*/ 0 h 720000"/>
              <a:gd name="connsiteX18" fmla="*/ 627274 w 822400"/>
              <a:gd name="connsiteY18" fmla="*/ 14319 h 720000"/>
              <a:gd name="connsiteX19" fmla="*/ 818590 w 822400"/>
              <a:gd name="connsiteY19" fmla="*/ 345682 h 720000"/>
              <a:gd name="connsiteX20" fmla="*/ 818590 w 822400"/>
              <a:gd name="connsiteY20" fmla="*/ 374319 h 720000"/>
              <a:gd name="connsiteX21" fmla="*/ 627366 w 822400"/>
              <a:gd name="connsiteY21" fmla="*/ 705682 h 720000"/>
              <a:gd name="connsiteX22" fmla="*/ 602608 w 822400"/>
              <a:gd name="connsiteY22" fmla="*/ 720000 h 720000"/>
              <a:gd name="connsiteX23" fmla="*/ 219976 w 822400"/>
              <a:gd name="connsiteY23" fmla="*/ 720000 h 720000"/>
              <a:gd name="connsiteX24" fmla="*/ 195218 w 822400"/>
              <a:gd name="connsiteY24" fmla="*/ 705682 h 720000"/>
              <a:gd name="connsiteX25" fmla="*/ 3810 w 822400"/>
              <a:gd name="connsiteY25" fmla="*/ 374319 h 720000"/>
              <a:gd name="connsiteX26" fmla="*/ 3810 w 822400"/>
              <a:gd name="connsiteY26" fmla="*/ 345682 h 720000"/>
              <a:gd name="connsiteX27" fmla="*/ 195126 w 822400"/>
              <a:gd name="connsiteY27" fmla="*/ 14319 h 720000"/>
              <a:gd name="connsiteX28" fmla="*/ 219883 w 822400"/>
              <a:gd name="connsiteY28" fmla="*/ 0 h 720000"/>
            </a:gdLst>
            <a:rect l="l" t="t" r="r" b="b"/>
            <a:pathLst>
              <a:path w="822400" h="720000">
                <a:moveTo>
                  <a:pt x="411292" y="234366"/>
                </a:moveTo>
                <a:cubicBezTo>
                  <a:pt x="342008" y="234366"/>
                  <a:pt x="285658" y="290716"/>
                  <a:pt x="285658" y="360000"/>
                </a:cubicBezTo>
                <a:cubicBezTo>
                  <a:pt x="285658" y="429284"/>
                  <a:pt x="342008" y="485635"/>
                  <a:pt x="411292" y="485635"/>
                </a:cubicBezTo>
                <a:cubicBezTo>
                  <a:pt x="480576" y="485635"/>
                  <a:pt x="536927" y="429284"/>
                  <a:pt x="536927" y="360000"/>
                </a:cubicBezTo>
                <a:cubicBezTo>
                  <a:pt x="536927" y="290716"/>
                  <a:pt x="480576" y="234366"/>
                  <a:pt x="411292" y="234366"/>
                </a:cubicBezTo>
                <a:close/>
                <a:moveTo>
                  <a:pt x="411292" y="178938"/>
                </a:moveTo>
                <a:cubicBezTo>
                  <a:pt x="511153" y="178938"/>
                  <a:pt x="592354" y="260139"/>
                  <a:pt x="592354" y="360000"/>
                </a:cubicBezTo>
                <a:cubicBezTo>
                  <a:pt x="592354" y="459861"/>
                  <a:pt x="511153" y="541063"/>
                  <a:pt x="411292" y="541063"/>
                </a:cubicBezTo>
                <a:cubicBezTo>
                  <a:pt x="311431" y="541063"/>
                  <a:pt x="230230" y="459861"/>
                  <a:pt x="230230" y="360000"/>
                </a:cubicBezTo>
                <a:cubicBezTo>
                  <a:pt x="230230" y="260139"/>
                  <a:pt x="311431" y="178938"/>
                  <a:pt x="411292" y="178938"/>
                </a:cubicBezTo>
                <a:close/>
                <a:moveTo>
                  <a:pt x="235403" y="55427"/>
                </a:moveTo>
                <a:lnTo>
                  <a:pt x="59514" y="360000"/>
                </a:lnTo>
                <a:lnTo>
                  <a:pt x="235403" y="664573"/>
                </a:lnTo>
                <a:lnTo>
                  <a:pt x="587089" y="664573"/>
                </a:lnTo>
                <a:lnTo>
                  <a:pt x="762978" y="360000"/>
                </a:lnTo>
                <a:lnTo>
                  <a:pt x="587089" y="55427"/>
                </a:lnTo>
                <a:close/>
                <a:moveTo>
                  <a:pt x="219883" y="0"/>
                </a:moveTo>
                <a:lnTo>
                  <a:pt x="602516" y="0"/>
                </a:lnTo>
                <a:cubicBezTo>
                  <a:pt x="612678" y="0"/>
                  <a:pt x="622193" y="5450"/>
                  <a:pt x="627274" y="14319"/>
                </a:cubicBezTo>
                <a:lnTo>
                  <a:pt x="818590" y="345682"/>
                </a:lnTo>
                <a:cubicBezTo>
                  <a:pt x="823671" y="354550"/>
                  <a:pt x="823671" y="365451"/>
                  <a:pt x="818590" y="374319"/>
                </a:cubicBezTo>
                <a:lnTo>
                  <a:pt x="627366" y="705682"/>
                </a:lnTo>
                <a:cubicBezTo>
                  <a:pt x="622285" y="714550"/>
                  <a:pt x="612770" y="720000"/>
                  <a:pt x="602608" y="720000"/>
                </a:cubicBezTo>
                <a:lnTo>
                  <a:pt x="219976" y="720000"/>
                </a:lnTo>
                <a:cubicBezTo>
                  <a:pt x="209814" y="720000"/>
                  <a:pt x="200299" y="714550"/>
                  <a:pt x="195218" y="705682"/>
                </a:cubicBezTo>
                <a:lnTo>
                  <a:pt x="3810" y="374319"/>
                </a:lnTo>
                <a:cubicBezTo>
                  <a:pt x="-1271" y="365543"/>
                  <a:pt x="-1271" y="354550"/>
                  <a:pt x="3810" y="345682"/>
                </a:cubicBezTo>
                <a:lnTo>
                  <a:pt x="195126" y="14319"/>
                </a:lnTo>
                <a:cubicBezTo>
                  <a:pt x="200207" y="5450"/>
                  <a:pt x="209721" y="0"/>
                  <a:pt x="219883" y="0"/>
                </a:cubicBezTo>
                <a:close/>
              </a:path>
            </a:pathLst>
          </a:custGeom>
          <a:gradFill>
            <a:gsLst>
              <a:gs pos="0">
                <a:schemeClr val="accent1"/>
              </a:gs>
              <a:gs pos="100000">
                <a:schemeClr val="accent1">
                  <a:lumMod val="75000"/>
                </a:schemeClr>
              </a:gs>
            </a:gsLst>
            <a:lin ang="2700000" scaled="0"/>
          </a:gradFill>
          <a:ln w="1553" cap="flat">
            <a:noFill/>
            <a:miter/>
          </a:ln>
        </p:spPr>
        <p:txBody>
          <a:bodyPr vert="horz" wrap="square" lIns="91440" tIns="45720" rIns="91440" bIns="45720" rtlCol="0" anchor="ctr"/>
          <a:lstStyle/>
          <a:p>
            <a:pPr algn="l">
              <a:lnSpc>
                <a:spcPct val="100000"/>
              </a:lnSpc>
            </a:pPr>
            <a:endParaRPr kumimoji="1" lang="zh-CN" altLang="en-US"/>
          </a:p>
        </p:txBody>
      </p:sp>
      <p:sp>
        <p:nvSpPr>
          <p:cNvPr id="12" name="标题 1"/>
          <p:cNvSpPr txBox="1"/>
          <p:nvPr/>
        </p:nvSpPr>
        <p:spPr>
          <a:xfrm rot="0" flipH="1" flipV="0">
            <a:off x="300755" y="309663"/>
            <a:ext cx="418072" cy="418072"/>
          </a:xfrm>
          <a:custGeom>
            <a:avLst/>
            <a:gdLst>
              <a:gd name="connsiteX0" fmla="*/ 0 w 756957"/>
              <a:gd name="connsiteY0" fmla="*/ 622718 h 756957"/>
              <a:gd name="connsiteX1" fmla="*/ 134239 w 756957"/>
              <a:gd name="connsiteY1" fmla="*/ 756957 h 756957"/>
              <a:gd name="connsiteX2" fmla="*/ 98814 w 756957"/>
              <a:gd name="connsiteY2" fmla="*/ 756957 h 756957"/>
              <a:gd name="connsiteX3" fmla="*/ 0 w 756957"/>
              <a:gd name="connsiteY3" fmla="*/ 658142 h 756957"/>
              <a:gd name="connsiteX4" fmla="*/ 0 w 756957"/>
              <a:gd name="connsiteY4" fmla="*/ 479157 h 756957"/>
              <a:gd name="connsiteX5" fmla="*/ 277800 w 756957"/>
              <a:gd name="connsiteY5" fmla="*/ 756957 h 756957"/>
              <a:gd name="connsiteX6" fmla="*/ 240510 w 756957"/>
              <a:gd name="connsiteY6" fmla="*/ 756957 h 756957"/>
              <a:gd name="connsiteX7" fmla="*/ 0 w 756957"/>
              <a:gd name="connsiteY7" fmla="*/ 516446 h 756957"/>
              <a:gd name="connsiteX8" fmla="*/ 0 w 756957"/>
              <a:gd name="connsiteY8" fmla="*/ 337461 h 756957"/>
              <a:gd name="connsiteX9" fmla="*/ 419496 w 756957"/>
              <a:gd name="connsiteY9" fmla="*/ 756957 h 756957"/>
              <a:gd name="connsiteX10" fmla="*/ 382208 w 756957"/>
              <a:gd name="connsiteY10" fmla="*/ 756957 h 756957"/>
              <a:gd name="connsiteX11" fmla="*/ 0 w 756957"/>
              <a:gd name="connsiteY11" fmla="*/ 374750 h 756957"/>
              <a:gd name="connsiteX12" fmla="*/ 0 w 756957"/>
              <a:gd name="connsiteY12" fmla="*/ 195765 h 756957"/>
              <a:gd name="connsiteX13" fmla="*/ 561192 w 756957"/>
              <a:gd name="connsiteY13" fmla="*/ 756957 h 756957"/>
              <a:gd name="connsiteX14" fmla="*/ 525768 w 756957"/>
              <a:gd name="connsiteY14" fmla="*/ 756957 h 756957"/>
              <a:gd name="connsiteX15" fmla="*/ 0 w 756957"/>
              <a:gd name="connsiteY15" fmla="*/ 231189 h 756957"/>
              <a:gd name="connsiteX16" fmla="*/ 0 w 756957"/>
              <a:gd name="connsiteY16" fmla="*/ 52204 h 756957"/>
              <a:gd name="connsiteX17" fmla="*/ 702889 w 756957"/>
              <a:gd name="connsiteY17" fmla="*/ 756957 h 756957"/>
              <a:gd name="connsiteX18" fmla="*/ 667465 w 756957"/>
              <a:gd name="connsiteY18" fmla="*/ 756957 h 756957"/>
              <a:gd name="connsiteX19" fmla="*/ 0 w 756957"/>
              <a:gd name="connsiteY19" fmla="*/ 89493 h 756957"/>
              <a:gd name="connsiteX20" fmla="*/ 620855 w 756957"/>
              <a:gd name="connsiteY20" fmla="*/ 0 h 756957"/>
              <a:gd name="connsiteX21" fmla="*/ 658143 w 756957"/>
              <a:gd name="connsiteY21" fmla="*/ 0 h 756957"/>
              <a:gd name="connsiteX22" fmla="*/ 756957 w 756957"/>
              <a:gd name="connsiteY22" fmla="*/ 98814 h 756957"/>
              <a:gd name="connsiteX23" fmla="*/ 756957 w 756957"/>
              <a:gd name="connsiteY23" fmla="*/ 136103 h 756957"/>
              <a:gd name="connsiteX24" fmla="*/ 479157 w 756957"/>
              <a:gd name="connsiteY24" fmla="*/ 0 h 756957"/>
              <a:gd name="connsiteX25" fmla="*/ 516445 w 756957"/>
              <a:gd name="connsiteY25" fmla="*/ 0 h 756957"/>
              <a:gd name="connsiteX26" fmla="*/ 756957 w 756957"/>
              <a:gd name="connsiteY26" fmla="*/ 240511 h 756957"/>
              <a:gd name="connsiteX27" fmla="*/ 756957 w 756957"/>
              <a:gd name="connsiteY27" fmla="*/ 277800 h 756957"/>
              <a:gd name="connsiteX28" fmla="*/ 337461 w 756957"/>
              <a:gd name="connsiteY28" fmla="*/ 0 h 756957"/>
              <a:gd name="connsiteX29" fmla="*/ 372885 w 756957"/>
              <a:gd name="connsiteY29" fmla="*/ 0 h 756957"/>
              <a:gd name="connsiteX30" fmla="*/ 756957 w 756957"/>
              <a:gd name="connsiteY30" fmla="*/ 384073 h 756957"/>
              <a:gd name="connsiteX31" fmla="*/ 756957 w 756957"/>
              <a:gd name="connsiteY31" fmla="*/ 419496 h 756957"/>
              <a:gd name="connsiteX32" fmla="*/ 195765 w 756957"/>
              <a:gd name="connsiteY32" fmla="*/ 0 h 756957"/>
              <a:gd name="connsiteX33" fmla="*/ 231189 w 756957"/>
              <a:gd name="connsiteY33" fmla="*/ 0 h 756957"/>
              <a:gd name="connsiteX34" fmla="*/ 756957 w 756957"/>
              <a:gd name="connsiteY34" fmla="*/ 525769 h 756957"/>
              <a:gd name="connsiteX35" fmla="*/ 756957 w 756957"/>
              <a:gd name="connsiteY35" fmla="*/ 563057 h 756957"/>
              <a:gd name="connsiteX36" fmla="*/ 52204 w 756957"/>
              <a:gd name="connsiteY36" fmla="*/ 0 h 756957"/>
              <a:gd name="connsiteX37" fmla="*/ 89492 w 756957"/>
              <a:gd name="connsiteY37" fmla="*/ 0 h 756957"/>
              <a:gd name="connsiteX38" fmla="*/ 756957 w 756957"/>
              <a:gd name="connsiteY38" fmla="*/ 667465 h 756957"/>
              <a:gd name="connsiteX39" fmla="*/ 756957 w 756957"/>
              <a:gd name="connsiteY39" fmla="*/ 704753 h 756957"/>
            </a:gdLst>
            <a:rect l="l" t="t" r="r" b="b"/>
            <a:pathLst>
              <a:path w="756957" h="756957">
                <a:moveTo>
                  <a:pt x="0" y="622718"/>
                </a:moveTo>
                <a:lnTo>
                  <a:pt x="134239" y="756957"/>
                </a:lnTo>
                <a:lnTo>
                  <a:pt x="98814" y="756957"/>
                </a:lnTo>
                <a:lnTo>
                  <a:pt x="0" y="658142"/>
                </a:lnTo>
                <a:close/>
                <a:moveTo>
                  <a:pt x="0" y="479157"/>
                </a:moveTo>
                <a:lnTo>
                  <a:pt x="277800" y="756957"/>
                </a:lnTo>
                <a:lnTo>
                  <a:pt x="240510" y="756957"/>
                </a:lnTo>
                <a:lnTo>
                  <a:pt x="0" y="516446"/>
                </a:lnTo>
                <a:close/>
                <a:moveTo>
                  <a:pt x="0" y="337461"/>
                </a:moveTo>
                <a:lnTo>
                  <a:pt x="419496" y="756957"/>
                </a:lnTo>
                <a:lnTo>
                  <a:pt x="382208" y="756957"/>
                </a:lnTo>
                <a:lnTo>
                  <a:pt x="0" y="374750"/>
                </a:lnTo>
                <a:close/>
                <a:moveTo>
                  <a:pt x="0" y="195765"/>
                </a:moveTo>
                <a:lnTo>
                  <a:pt x="561192" y="756957"/>
                </a:lnTo>
                <a:lnTo>
                  <a:pt x="525768" y="756957"/>
                </a:lnTo>
                <a:lnTo>
                  <a:pt x="0" y="231189"/>
                </a:lnTo>
                <a:close/>
                <a:moveTo>
                  <a:pt x="0" y="52204"/>
                </a:moveTo>
                <a:lnTo>
                  <a:pt x="702889" y="756957"/>
                </a:lnTo>
                <a:lnTo>
                  <a:pt x="667465" y="756957"/>
                </a:lnTo>
                <a:lnTo>
                  <a:pt x="0" y="89493"/>
                </a:lnTo>
                <a:close/>
                <a:moveTo>
                  <a:pt x="620855" y="0"/>
                </a:moveTo>
                <a:lnTo>
                  <a:pt x="658143" y="0"/>
                </a:lnTo>
                <a:lnTo>
                  <a:pt x="756957" y="98814"/>
                </a:lnTo>
                <a:lnTo>
                  <a:pt x="756957" y="136103"/>
                </a:lnTo>
                <a:close/>
                <a:moveTo>
                  <a:pt x="479157" y="0"/>
                </a:moveTo>
                <a:lnTo>
                  <a:pt x="516445" y="0"/>
                </a:lnTo>
                <a:lnTo>
                  <a:pt x="756957" y="240511"/>
                </a:lnTo>
                <a:lnTo>
                  <a:pt x="756957" y="277800"/>
                </a:lnTo>
                <a:close/>
                <a:moveTo>
                  <a:pt x="337461" y="0"/>
                </a:moveTo>
                <a:lnTo>
                  <a:pt x="372885" y="0"/>
                </a:lnTo>
                <a:lnTo>
                  <a:pt x="756957" y="384073"/>
                </a:lnTo>
                <a:lnTo>
                  <a:pt x="756957" y="419496"/>
                </a:lnTo>
                <a:close/>
                <a:moveTo>
                  <a:pt x="195765" y="0"/>
                </a:moveTo>
                <a:lnTo>
                  <a:pt x="231189" y="0"/>
                </a:lnTo>
                <a:lnTo>
                  <a:pt x="756957" y="525769"/>
                </a:lnTo>
                <a:lnTo>
                  <a:pt x="756957" y="563057"/>
                </a:lnTo>
                <a:close/>
                <a:moveTo>
                  <a:pt x="52204" y="0"/>
                </a:moveTo>
                <a:lnTo>
                  <a:pt x="89492" y="0"/>
                </a:lnTo>
                <a:lnTo>
                  <a:pt x="756957" y="667465"/>
                </a:lnTo>
                <a:lnTo>
                  <a:pt x="756957" y="704753"/>
                </a:lnTo>
                <a:close/>
              </a:path>
            </a:pathLst>
          </a:custGeom>
          <a:solidFill>
            <a:schemeClr val="accent1"/>
          </a:solidFill>
          <a:ln w="16329" cap="flat">
            <a:noFill/>
            <a:miter/>
          </a:ln>
        </p:spPr>
        <p:txBody>
          <a:bodyPr vert="horz" wrap="square" lIns="91440" tIns="45720" rIns="91440" bIns="45720" rtlCol="0" anchor="ctr"/>
          <a:lstStyle/>
          <a:p>
            <a:pPr algn="l">
              <a:lnSpc>
                <a:spcPct val="110000"/>
              </a:lnSpc>
            </a:pPr>
            <a:endParaRPr kumimoji="1" lang="zh-CN" altLang="en-US"/>
          </a:p>
        </p:txBody>
      </p:sp>
      <p:sp>
        <p:nvSpPr>
          <p:cNvPr id="13" name="标题 1"/>
          <p:cNvSpPr txBox="1"/>
          <p:nvPr/>
        </p:nvSpPr>
        <p:spPr>
          <a:xfrm rot="0" flipH="0" flipV="0">
            <a:off x="870659" y="250490"/>
            <a:ext cx="10377569" cy="536419"/>
          </a:xfrm>
          <a:prstGeom prst="rect">
            <a:avLst/>
          </a:prstGeom>
          <a:noFill/>
          <a:ln>
            <a:noFill/>
          </a:ln>
        </p:spPr>
        <p:txBody>
          <a:bodyPr vert="horz" wrap="square" lIns="0" tIns="0" rIns="0" bIns="0" rtlCol="0" anchor="t"/>
          <a:lstStyle/>
          <a:p>
            <a:pPr algn="l">
              <a:lnSpc>
                <a:spcPct val="130000"/>
              </a:lnSpc>
            </a:pPr>
            <a:r>
              <a:rPr kumimoji="1" lang="en-US" altLang="zh-CN" sz="2800">
                <a:ln w="8890">
                  <a:noFill/>
                </a:ln>
                <a:solidFill>
                  <a:srgbClr val="262626">
                    <a:alpha val="100000"/>
                  </a:srgbClr>
                </a:solidFill>
                <a:latin typeface="Source Han Sans CN Bold Bold"/>
                <a:ea typeface="Source Han Sans CN Bold Bold"/>
                <a:cs typeface="Source Han Sans CN Bold Bold"/>
              </a:rPr>
              <a:t>AI赋能产业焕新</a:t>
            </a:r>
            <a:endParaRPr kumimoji="1" lang="zh-CN" altLang="en-US"/>
          </a:p>
        </p:txBody>
      </p:sp>
    </p:spTree>
  </p:cSld>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
          <p:cNvPicPr>
            <a:picLocks noChangeAspect="1"/>
          </p:cNvPicPr>
          <p:nvPr/>
        </p:nvPicPr>
        <p:blipFill>
          <a:blip r:embed="rId3">
            <a:alphaModFix amt="100000"/>
          </a:blip>
          <a:srcRect l="18215" t="29572" r="15805" b="4448"/>
          <a:stretch>
            <a:fillRect/>
          </a:stretch>
        </p:blipFill>
        <p:spPr>
          <a:xfrm rot="0" flipH="0" flipV="0">
            <a:off x="0" y="0"/>
            <a:ext cx="12192000" cy="6858000"/>
          </a:xfrm>
          <a:custGeom>
            <a:avLst/>
            <a:gdLst/>
            <a:rect l="l" t="t" r="r" b="b"/>
            <a:pathLst>
              <a:path w="12192000" h="6858000">
                <a:moveTo>
                  <a:pt x="0" y="0"/>
                </a:moveTo>
                <a:lnTo>
                  <a:pt x="12192000" y="0"/>
                </a:lnTo>
                <a:lnTo>
                  <a:pt x="12192000" y="6858000"/>
                </a:lnTo>
                <a:lnTo>
                  <a:pt x="0" y="6858000"/>
                </a:lnTo>
                <a:close/>
              </a:path>
            </a:pathLst>
          </a:custGeom>
          <a:noFill/>
          <a:ln>
            <a:noFill/>
          </a:ln>
        </p:spPr>
      </p:pic>
      <p:sp>
        <p:nvSpPr>
          <p:cNvPr id="3" name="标题 1"/>
          <p:cNvSpPr txBox="1"/>
          <p:nvPr/>
        </p:nvSpPr>
        <p:spPr>
          <a:xfrm rot="0" flipH="0" flipV="0">
            <a:off x="9870529" y="741146"/>
            <a:ext cx="1648371" cy="204692"/>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00000"/>
              </a:lnSpc>
            </a:pPr>
            <a:endParaRPr kumimoji="1" lang="zh-CN" altLang="en-US"/>
          </a:p>
        </p:txBody>
      </p:sp>
      <p:sp>
        <p:nvSpPr>
          <p:cNvPr id="4" name="标题 1"/>
          <p:cNvSpPr txBox="1"/>
          <p:nvPr/>
        </p:nvSpPr>
        <p:spPr>
          <a:xfrm rot="0" flipH="0" flipV="0">
            <a:off x="2976664" y="1483441"/>
            <a:ext cx="8064172" cy="2650879"/>
          </a:xfrm>
          <a:prstGeom prst="rect">
            <a:avLst/>
          </a:prstGeom>
          <a:solidFill>
            <a:schemeClr val="accent2">
              <a:lumMod val="60000"/>
              <a:lumOff val="40000"/>
            </a:schemeClr>
          </a:solidFill>
          <a:ln w="11049" cap="sq">
            <a:solidFill>
              <a:schemeClr val="accent4"/>
            </a:solidFill>
            <a:miter/>
          </a:ln>
          <a:effectLst/>
        </p:spPr>
        <p:txBody>
          <a:bodyPr vert="horz" wrap="square" lIns="79553" tIns="39776" rIns="79553" bIns="39776" rtlCol="0" anchor="ctr"/>
          <a:lstStyle/>
          <a:p>
            <a:pPr algn="ctr">
              <a:lnSpc>
                <a:spcPct val="110000"/>
              </a:lnSpc>
            </a:pPr>
            <a:endParaRPr kumimoji="1" lang="zh-CN" altLang="en-US"/>
          </a:p>
        </p:txBody>
      </p:sp>
      <p:sp>
        <p:nvSpPr>
          <p:cNvPr id="5" name="标题 1"/>
          <p:cNvSpPr txBox="1"/>
          <p:nvPr/>
        </p:nvSpPr>
        <p:spPr>
          <a:xfrm rot="0" flipH="0" flipV="0">
            <a:off x="1151168" y="1483441"/>
            <a:ext cx="2272972" cy="2650879"/>
          </a:xfrm>
          <a:prstGeom prst="snip2DiagRect">
            <a:avLst/>
          </a:prstGeom>
          <a:solidFill>
            <a:schemeClr val="bg1"/>
          </a:solidFill>
          <a:ln w="11049" cap="sq">
            <a:solidFill>
              <a:schemeClr val="accent4"/>
            </a:solidFill>
            <a:miter/>
          </a:ln>
          <a:effectLst/>
        </p:spPr>
        <p:txBody>
          <a:bodyPr vert="horz" wrap="square" lIns="79553" tIns="39776" rIns="79553" bIns="39776" rtlCol="0" anchor="ctr"/>
          <a:lstStyle/>
          <a:p>
            <a:pPr algn="ctr">
              <a:lnSpc>
                <a:spcPct val="110000"/>
              </a:lnSpc>
            </a:pPr>
            <a:endParaRPr kumimoji="1" lang="zh-CN" altLang="en-US"/>
          </a:p>
        </p:txBody>
      </p:sp>
      <p:sp>
        <p:nvSpPr>
          <p:cNvPr id="6" name="标题 1"/>
          <p:cNvSpPr txBox="1"/>
          <p:nvPr/>
        </p:nvSpPr>
        <p:spPr>
          <a:xfrm rot="0" flipH="0" flipV="0">
            <a:off x="988200" y="-215900"/>
            <a:ext cx="2598416" cy="3549414"/>
          </a:xfrm>
          <a:prstGeom prst="rect">
            <a:avLst/>
          </a:prstGeom>
          <a:noFill/>
          <a:ln>
            <a:noFill/>
          </a:ln>
          <a:effectLst/>
        </p:spPr>
        <p:txBody>
          <a:bodyPr vert="horz" wrap="square" lIns="79553" tIns="39776" rIns="79553" bIns="39776" rtlCol="0" anchor="b"/>
          <a:lstStyle/>
          <a:p>
            <a:pPr algn="ctr">
              <a:lnSpc>
                <a:spcPct val="130000"/>
              </a:lnSpc>
            </a:pPr>
            <a:r>
              <a:rPr kumimoji="1" lang="en-US" altLang="zh-CN" sz="6600">
                <a:ln w="12700">
                  <a:noFill/>
                </a:ln>
                <a:solidFill>
                  <a:srgbClr val="FF4040">
                    <a:alpha val="100000"/>
                  </a:srgbClr>
                </a:solidFill>
                <a:latin typeface="Source Han Serif SC Bold"/>
                <a:ea typeface="Source Han Serif SC Bold"/>
                <a:cs typeface="Source Han Serif SC Bold"/>
              </a:rPr>
              <a:t>03</a:t>
            </a:r>
            <a:endParaRPr kumimoji="1" lang="zh-CN" altLang="en-US"/>
          </a:p>
        </p:txBody>
      </p:sp>
      <p:sp>
        <p:nvSpPr>
          <p:cNvPr id="7" name="标题 1"/>
          <p:cNvSpPr txBox="1"/>
          <p:nvPr/>
        </p:nvSpPr>
        <p:spPr>
          <a:xfrm rot="0" flipH="0" flipV="0">
            <a:off x="3701084" y="1808044"/>
            <a:ext cx="7062808" cy="1742322"/>
          </a:xfrm>
          <a:prstGeom prst="rect">
            <a:avLst/>
          </a:prstGeom>
          <a:noFill/>
          <a:ln>
            <a:noFill/>
          </a:ln>
          <a:effectLst/>
        </p:spPr>
        <p:txBody>
          <a:bodyPr vert="horz" wrap="square" lIns="79553" tIns="39776" rIns="79553" bIns="39776" rtlCol="0" anchor="t"/>
          <a:lstStyle/>
          <a:p>
            <a:pPr algn="l">
              <a:lnSpc>
                <a:spcPct val="130000"/>
              </a:lnSpc>
            </a:pPr>
            <a:r>
              <a:rPr kumimoji="1" lang="en-US" altLang="zh-CN" sz="5038">
                <a:ln w="12700">
                  <a:noFill/>
                </a:ln>
                <a:solidFill>
                  <a:srgbClr val="FFFFFF">
                    <a:alpha val="100000"/>
                  </a:srgbClr>
                </a:solidFill>
                <a:latin typeface="Source Han Serif SC Bold"/>
                <a:ea typeface="Source Han Serif SC Bold"/>
                <a:cs typeface="Source Han Serif SC Bold"/>
              </a:rPr>
              <a:t>辩证思考：机遇与挑战并存</a:t>
            </a:r>
            <a:endParaRPr kumimoji="1" lang="zh-CN" altLang="en-US"/>
          </a:p>
        </p:txBody>
      </p:sp>
      <p:pic>
        <p:nvPicPr>
          <p:cNvPr id="8" name=""/>
          <p:cNvPicPr>
            <a:picLocks noChangeAspect="1"/>
          </p:cNvPicPr>
          <p:nvPr/>
        </p:nvPicPr>
        <p:blipFill>
          <a:blip r:embed="rId4">
            <a:alphaModFix amt="100000"/>
          </a:blip>
          <a:srcRect l="0" t="0" r="0" b="0"/>
          <a:stretch>
            <a:fillRect/>
          </a:stretch>
        </p:blipFill>
        <p:spPr>
          <a:xfrm rot="0" flipH="0" flipV="0">
            <a:off x="0" y="-10396"/>
            <a:ext cx="12192000" cy="1347216"/>
          </a:xfrm>
          <a:prstGeom prst="rect">
            <a:avLst/>
          </a:prstGeom>
          <a:noFill/>
          <a:ln>
            <a:noFill/>
          </a:ln>
        </p:spPr>
      </p:pic>
    </p:spTree>
  </p:cSld>
</p:sld>
</file>

<file path=ppt/theme/_rels/theme1.xml.rels><?xml version="1.0" encoding="UTF-8" standalone="yes"?>
<Relationships xmlns="http://schemas.openxmlformats.org/package/2006/relationships">

</Relationships>
</file>

<file path=ppt/theme/theme1.xml><?xml version="1.0" encoding="utf-8"?>
<a:theme xmlns:a="http://schemas.openxmlformats.org/drawingml/2006/main" xmlns:r="http://schemas.openxmlformats.org/officeDocument/2006/relationships" xmlns:p="http://schemas.openxmlformats.org/presentationml/2006/main" name="Office 主题​​">
  <a:themeElements>
    <a:clrScheme name="Office">
      <a:dk1>
        <a:srgbClr val="000000"/>
      </a:dk1>
      <a:lt1>
        <a:srgbClr val="FFFFFF"/>
      </a:lt1>
      <a:dk2>
        <a:srgbClr val="4A66AC"/>
      </a:dk2>
      <a:lt2>
        <a:srgbClr val="E0EBF6"/>
      </a:lt2>
      <a:accent1>
        <a:srgbClr val="FF4040"/>
      </a:accent1>
      <a:accent2>
        <a:srgbClr val="C00000"/>
      </a:accent2>
      <a:accent3>
        <a:srgbClr val="FFC000"/>
      </a:accent3>
      <a:accent4>
        <a:srgbClr val="FE4040"/>
      </a:accent4>
      <a:accent5>
        <a:srgbClr val="7E8C93"/>
      </a:accent5>
      <a:accent6>
        <a:srgbClr val="509EBD"/>
      </a:accent6>
      <a:hlink>
        <a:srgbClr val="000000"/>
      </a:hlink>
      <a:folHlink>
        <a:srgbClr val="000000"/>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